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4" r:id="rId6"/>
    <p:sldId id="265" r:id="rId7"/>
    <p:sldId id="268" r:id="rId8"/>
    <p:sldId id="272" r:id="rId9"/>
    <p:sldId id="311" r:id="rId10"/>
    <p:sldId id="300" r:id="rId11"/>
    <p:sldId id="270" r:id="rId12"/>
    <p:sldId id="262" r:id="rId13"/>
    <p:sldId id="260" r:id="rId14"/>
    <p:sldId id="261" r:id="rId15"/>
    <p:sldId id="263" r:id="rId16"/>
    <p:sldId id="275" r:id="rId17"/>
    <p:sldId id="276" r:id="rId18"/>
    <p:sldId id="277" r:id="rId19"/>
    <p:sldId id="278" r:id="rId20"/>
    <p:sldId id="279" r:id="rId21"/>
    <p:sldId id="280" r:id="rId22"/>
    <p:sldId id="281" r:id="rId23"/>
    <p:sldId id="282" r:id="rId24"/>
    <p:sldId id="283" r:id="rId25"/>
    <p:sldId id="285" r:id="rId26"/>
    <p:sldId id="286" r:id="rId27"/>
    <p:sldId id="287" r:id="rId28"/>
    <p:sldId id="288" r:id="rId29"/>
    <p:sldId id="284" r:id="rId30"/>
    <p:sldId id="289" r:id="rId31"/>
    <p:sldId id="290" r:id="rId32"/>
    <p:sldId id="291" r:id="rId33"/>
    <p:sldId id="292" r:id="rId34"/>
    <p:sldId id="301" r:id="rId35"/>
    <p:sldId id="293" r:id="rId36"/>
    <p:sldId id="294" r:id="rId37"/>
    <p:sldId id="295" r:id="rId38"/>
    <p:sldId id="296" r:id="rId39"/>
    <p:sldId id="297" r:id="rId40"/>
    <p:sldId id="298" r:id="rId41"/>
    <p:sldId id="302" r:id="rId42"/>
    <p:sldId id="303" r:id="rId43"/>
    <p:sldId id="304" r:id="rId44"/>
    <p:sldId id="305" r:id="rId45"/>
    <p:sldId id="306" r:id="rId46"/>
    <p:sldId id="307" r:id="rId47"/>
    <p:sldId id="308" r:id="rId48"/>
    <p:sldId id="310" r:id="rId49"/>
    <p:sldId id="309" r:id="rId50"/>
    <p:sldId id="312" r:id="rId51"/>
    <p:sldId id="313" r:id="rId52"/>
    <p:sldId id="317" r:id="rId53"/>
    <p:sldId id="314" r:id="rId54"/>
    <p:sldId id="315" r:id="rId55"/>
    <p:sldId id="31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9216" autoAdjust="0"/>
  </p:normalViewPr>
  <p:slideViewPr>
    <p:cSldViewPr snapToGrid="0">
      <p:cViewPr varScale="1">
        <p:scale>
          <a:sx n="65" d="100"/>
          <a:sy n="65" d="100"/>
        </p:scale>
        <p:origin x="47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1924 87,'1692'0,"-1554"6,188 33,-276-32,160 28,321 96,-493-119,1-2,0-2,0-1,0-3,68 1,790-11,-699 6,-137-1,0-2,0-3,-1-3,0-3,0-2,76-29,15-4,23-10,-152 49,1 1,0 1,1 1,-1 1,1 1,0 1,45 3,-57-1,-36 1,-1076-1,1025-1,1-4,0-3,0-3,-120-34,163 37,0 1,0 1,-60-4,-96 11,97 1,8-1,-146 4,177-1,-1 2,-72 19,-123 48,104-29,-214 39,44-60,0-26,93 0,-977 3,1186 0,6-1,0 1,0 0,0 0,0 1,0-1,0 1,0 0,-9 3,14 0,10-1,28 4,0-2,0-2,49-2,-25 0,758 4,-769-3,0 3,-1 1,1 3,-2 2,88 31,56 27,2-8,254 44,-390-95,-38-6,-44-2,-178-4,-378-17,-704-115,1267 132,-53-8,-99-27,146 28,18 3,6 5,0 0,0 0,0 0,1 1,-1 0,0-1,1 1,-1 0,0 0,0 0,5 1,310 28,-104-5,584 14,-1-37,-606-2,-132 0,-12-1,0 3,1 1,72 14,186 39,-191-37,-74-9,-29-2,-14-3,-27 2,-170 6,79-7,-379 13,189-9,290-8,10-2,0 1,1 1,-1 0,0 0,0 1,-18 6,29-8,0 0,-1 0,1 0,0 1,0-1,0 0,0 0,0 0,0 0,-1 0,1 0,0 0,0 0,0 0,0 0,0 1,0-1,0 0,0 0,0 0,-1 0,1 0,0 0,0 1,0-1,0 0,0 0,0 0,0 0,0 0,0 0,0 1,0-1,0 0,0 0,0 0,0 0,0 0,0 1,0-1,0 0,0 0,1 0,-1 0,0 0,0 0,0 1,14 5,24 1,1-1,67 2,-67-6,1236 15,-1172-18,-65 1,-38 1,0-1,0 0,-1 0,1 0,0 0,0 0,0 0,0 0,0 1,0-1,0 0,0 0,0 0,0 0,0 0,0 1,0-1,0 0,0 0,0 0,0 0,0 0,0 1,0-1,0 0,0 0,0 0,0 0,0 0,0 0,0 1,0-1,0 0,1 0,-1 0,0 0,0 0,0 0,0 0,0 1,0-1,0 0,0 0,1 0,-16 5,1 0,-1-1,0-1,-17 2,4-1,-317 43,-686 5,1021-52,17-1,27 0,893-1,-653 2,-2726 0,2420 0,-47 8,67-7,0 2,0-1,0 2,0 0,1 0,-16 8,27-12,-1 0,1 1,0-1,-1 0,1 0,0 0,0 0,-1 0,1 1,0-1,0 0,0 0,-1 0,1 0,0 1,0-1,0 0,0 0,-1 1,1-1,0 0,0 0,0 1,0-1,0 0,0 1,0-1,0 0,0 0,0 1,0-1,0 0,0 1,0-1,0 0,0 0,0 1,0-1,0 0,0 0,0 1,0-1,1 0,-1 0,0 1,0-1,0 0,0 0,1 1,-1-1,0 0,0 0,1 0,-1 0,0 1,0-1,1 0,-1 0,0 0,0 0,1 0,-1 0,0 0,0 0,1 0,-1 0,0 0,1 0,-1 0,29 6,158 3,-164-9,1805 2,-898-5,-769 4,168-3,-309 0,1-1,-1-1,0-1,0-1,0 0,21-11,-15 6,0 2,38-9,10 8,1 3,131 6,-188 1,175 17,-102-6,-47-7,619 54,-473-51,289-26,-437 16,0 2,83 9,81 26,-40-6,-83-17,2-3,-1-4,1-4,122-16,223-55,-399 67,60-2,-63 6,0-2,39-7,-63 9,0-1,0 1,0-1,0-1,0 1,0 0,-1-1,1 0,-1 0,1 0,-1 0,0 0,5-5,-8 7,0 0,0-1,0 1,0-1,0 1,0-1,-1 1,1-1,0 1,0-1,0 1,0 0,0-1,-1 1,1-1,0 1,0 0,-1-1,1 1,0 0,-1-1,1 1,0 0,-1-1,1 1,0 0,-1 0,1-1,-1 1,1 0,-1 0,1 0,0 0,-1 0,1 0,-1-1,1 1,-1 0,-15-4,0 1,-1 0,1 1,-33 0,22 1,-868-6,541 10,321-3,19 1,-1-1,0 0,0-1,-27-6,42 7,-1 0,1 0,0 0,-1 0,1 0,-1 0,1 0,-1 0,1 0,0 0,-1 0,1-1,-1 1,1 0,0 0,-1-1,1 1,0 0,-1 0,1-1,0 1,-1 0,1-1,0 1,0 0,0-1,-1 1,1-1,0 1,0 0,0-1,0 1,-1-1,1 1,0-1,0 1,0 0,0-1,0 1,0-1,0 1,1-1,-1 1,0 0,0-1,0 1,0-1,0 1,1 0,-1-1,0 1,0-1,1 1,-1 0,0 0,0-1,1 1,-1 0,0-1,1 1,0 0,26-18,7 2,2 2,0 1,69-15,-38 12,70-19,304-94,-372 100,-66 27,0 1,1-1,-1 1,0-1,0 0,-1 0,6-5,-8 7,0 0,0 0,0-1,0 1,0 0,0 0,0 0,0 0,-1-1,1 1,0 0,0 0,0 0,0 0,0-1,0 1,-1 0,1 0,0 0,0 0,0 0,0 0,-1 0,1 0,0-1,0 1,0 0,0 0,-1 0,1 0,0 0,0 0,0 0,-1 0,1 0,0 0,0 0,0 0,0 0,-1 1,1-1,0 0,-1 0,-26 3,-185 42,-63 11,-603 24,-2-75,798-7,68 2,-1 0,31 5,603 98,8-54,41 5,-550-39,-652-18,627 4,281-14,-333 8,-1-1,0-3,0-1,0-2,-1-1,-1-2,39-22,-27 8,79-40,-108 60,-1 0,1 2,1 1,37-6,244-18,-286 30,-13 3,-39 11,-25 3,-110 15,-74-7,209-22,-1153 42,727-37,-1548 5,654-11,947 21,298-9,-178 46,193-35,91-24,-13 5,19-2,14 1,176 28,-112-22,202 27,97 3,91-5,1557 26,-1682-67,-108-7,-200 9,53-10,-89 12,0 1,-1 0,1 0,0 0,0 0,0-1,0 1,0 0,0-1,-1 1,1-1,0 1,0-1,-1 1,1-1,0 0,-1 1,1-1,0-1,-1 1,0 1,-1-1,1 1,0-1,-1 0,1 1,-1-1,1 1,-1-1,0 1,1-1,-1 1,1 0,-1-1,0 1,1 0,-1-1,0 1,0 0,1 0,-1 0,-1-1,-26-5,-58-6,-121-2,-81 2,-85-5,-83-1,-577-29,-4-42,585 30,73 2,86 7,90 9,173 35,-43-15,72 20,0 1,1 0,-1 0,0 0,1-1,-1 1,1 0,-1-1,0 1,1 0,-1-1,1 1,-1-1,1 1,-1-1,1 1,-1-1,1 1,0-1,-1 1,1-1,-1 0,2 0,-1 0,1 1,-1-1,1 1,0-1,-1 1,1-1,0 1,-1-1,1 1,0-1,-1 1,1 0,0-1,0 1,-1 0,1 0,0 0,1 0,28-6,47-2,120-2,81 3,85 2,718-21,633-10,-1597 36,-98 2,-27 0,-206 11,149-11,-1631 7,1113-40,19-51,537 76,-1-1,-36-15,61 21,1 0,0 0,0-1,0 1,0 0,0-1,0 1,0-1,-2-2,3 4,1-1,0 1,0-1,0 1,0 0,-1-1,1 1,0 0,0-1,0 1,0-1,0 1,0 0,0-1,0 1,0-1,0 1,0 0,0-1,0 1,1-1,-1 1,0 0,0-1,0 1,0 0,1-1,-1 1,0 0,0-1,1 1,-1 0,0-1,1 1,-1 0,0 0,1-1,0 1,8-4,2 0,-1 1,0 0,1 0,-1 1,19-1,157-11,82 6,1171 16,-7 42,-1300-44,-108-4,-36-1,-57 1,-111-2,-74 0,-66-1,-71 1,-77-3,-2121-161,2289 126,123 10,139 18,32 7,10 0,17 1,1 2,35 3,175 15,99 9,2238 82,-2498-109,-60 0,-43 0,-1852-5,1199 5,2396 0,-2154 13,44 6,-56 6,-826 47,11 29,1198-95,39-4,1 1,-48 12,80-15,0 0,0 0,0 1,0-1,0 0,0 0,0 0,0 0,0 0,0 0,0 0,0 0,0 0,0 1,0-1,0 0,0 0,0 0,0 0,0 0,0 0,0 0,0 0,0 0,0 1,0-1,0 0,0 0,0 0,-1 0,1 0,0 0,0 0,0 0,0 0,0 0,0 0,0 0,0 0,0 0,0 1,-1-1,1 0,0 0,0 0,0 0,0 0,0 0,0 0,0 0,0 0,0 0,-1 0,1 0,0 0,0 0,0-1,17 4,305 0,-178-5,315-1,834 2,-997 14,-285-12,0 0,0 1,16 5,-27-7,0 0,-1 0,1 0,0 1,0-1,-1 0,1 0,0 0,0 0,-1 1,1-1,0 0,0 0,0 0,-1 1,1-1,0 0,0 0,0 1,0-1,-1 0,1 0,0 1,0-1,0 0,0 1,0-1,0 0,0 0,0 1,0-1,0 0,0 1,0-1,0 0,0 0,0 1,0-1,0 0,1 1,-1-1,0 0,0 0,0 1,0-1,1 0,-1 0,0 1,0-1,0 0,1 0,-1 0,0 0,0 1,1-1,-1 0,0 0,0 0,1 0,-1 0,0 0,1 0,-1 0,0 1,0-1,1 0,-1 0,0 0,1-1,-16 8,-1-1,0-1,0 0,-1-1,-22 2,22-2,-309 33,-10-24,234-11,-98 4,-443 18,637-23,8-1,17 2,49 0,122-1,81-1,-15-1,450 4,-12 26,-541-11,-149-17,0 0,1 0,-1 0,0 0,0 1,0-1,6 5,-10-6,1 0,-1 0,0 0,0 1,1-1,-1 0,0 0,0 1,0-1,1 0,-1 1,0-1,0 0,0 1,0-1,1 0,-1 1,0-1,0 0,0 1,0-1,0 0,0 1,0-1,0 0,0 1,0-1,0 0,0 1,-1-1,1 0,0 1,0-1,0 0,0 1,0-1,-1 0,1 1,0-1,0 0,-1 0,1 1,0-1,0 0,-1 0,1 1,-8 3,0 1,0-2,-1 1,1-1,-15 4,-135 29,-83 0,-609 31,-1-48,633-18,93-3,104-3,21 5,0 0,0 0,0-1,0 1,0 0,0 0,0 0,0-1,0 1,0 0,0 0,0-1,0 1,0 0,0 0,0 0,0-1,0 1,0 0,0 0,0 0,1-1,-1 1,0 0,0 0,0 0,0 0,0 0,1-1,-1 1,0 0,0 0,0 0,1 0,-1 0,0 0,0 0,0 0,1 0,-1-1,0 1,0 0,0 0,1 0,-1 0,0 0,0 0,0 0,1 1,-1-1,21-5,1 0,26-1,140-8,77 1,1631-4,-1827 17,-62 1,-42-1,-117 1,-104-1,-249 1,-805-3,1253 2,-18 0,0-3,-76-13,115 5,36 11,-1 0,1 0,0 0,-1-1,1 1,0 0,-1 0,1 0,0-1,0 1,-1 0,1 0,0-1,0 1,0 0,-1 0,1-1,0 1,0 0,0-1,0 1,0 0,0-1,0 1,0 0,0-1,0 1,0 0,0-1,0 1,0 0,0-1,0 1,0 0,0-1,0 1,0 0,0-1,0 1,1 0,-1-1,0 1,5-4,0 1,0 0,1 0,-1 0,1 1,-1 0,1 0,9-2,76-16,169-15,-240 33,1343-69,-1680 60,14-10,-77-16,-1261-201,1411 193,193 37,-52-18,87 25,1 1,-1-1,0 0,1 0,-1 0,0 0,1 0,-1 0,1 0,0 0,-1 0,0-2,2 2,0 1,0-1,0 1,0-1,0 1,0-1,0 1,0 0,0-1,0 1,0-1,0 1,1-1,-1 1,0 0,0-1,0 1,1-1,-1 1,0 0,1-1,-1 1,0 0,1-1,-1 1,0 0,1 0,-1-1,1 1,-1 0,0 0,1 0,-1 0,1 0,-1-1,1 1,0 0,22-6,0 1,1 1,26-1,182-11,884-12,-389 17,-555 7,-156 3,1 1,31 5,-48-5,0 0,1 0,-1 0,0 0,0 0,1 0,-1 0,0 0,0 0,1 0,-1 0,0 0,0 1,0-1,1 0,-1 0,0 0,0 0,0 0,1 0,-1 1,0-1,0 0,0 0,0 0,1 0,-1 1,0-1,0 0,0 0,0 0,0 1,0-1,0 0,0 0,0 1,1-1,-1 0,0 0,0 0,0 1,0-1,-1 0,-13 9,-32 4,1-1,-91 9,103-17,-1081 73,1006-76,87-4,31-2,49-7,1524-135,-1522 148,-54 1,-8 1,-26 5,-449 62,404-62,207-34,-31 3,1293-154,-1209 167,-169 9,1 1,-1 0,21 5,-40-5,0 0,0-1,0 1,1 0,-1 0,0 0,0 0,0 0,1 0,-1 0,0 0,0 0,0 1,1-1,-1 0,0 0,0 0,0 0,1 0,-1 0,0 0,0 0,0 0,0 1,0-1,1 0,-1 0,0 0,0 0,0 1,0-1,0 0,0 0,0 0,1 0,-1 1,0-1,0 0,0 0,0 0,0 1,0-1,0 0,0 0,0 1,0-1,0 0,0 0,0 0,0 1,0-1,-1 0,1 0,0 0,0 0,0 1,0-1,0 0,0 0,0 0,-1 0,1 1,-27 10,-116 19,-552 40,-10-45,613-22,40 0,-74-6,124 2,8-1,29-1,122-5,97 0,80 1,71 2,1750 1,-2078 4,-35-1,1 2,-1 1,70 14,-97-9,-15-6,0-1,0 1,0-1,-1 1,1-1,0 1,0-1,-1 1,1-1,0 1,-1-1,1 0,-1 1,1-1,-1 0,1 1,0-1,-1 0,1 1,-1-1,1 0,-1 0,1 0,-1 0,0 1,0-1,-32 10,-47 8,-512 74,-14-25,543-61,-212 22,261-25,28-2,51-3,1023-37,-1018 36,1826-55,-1881 58,-32 1,-23 0,-1248 99,1206-86,65-9,17-5,0 1,0-1,0 0,0 0,0 0,0 0,0 0,0 0,0 0,0 0,0 1,0-1,-1 0,1 0,0 0,0 0,0 0,0 0,0 0,0 1,0-1,0 0,0 0,0 0,1 0,-1 0,0 0,0 0,0 1,0-1,0 0,0 0,0 0,0 0,0 0,0 0,0 0,0 0,0 1,1-1,-1 0,0 0,0 0,0 0,0 0,0 0,0 0,0 0,0 0,1 0,-1 0,0 0,0 0,0 0,0 0,0 0,0 0,1 0,-1 0,0 0,0 0,0 0,0 0,0 0,0 0,0 0,1 0,-1 0,0 0,76 5,98-4,95-10,1632-46,-1641 47,-166 2,-65 3,0 1,58 5,-85-2,-6 0,-24 3,-620 42,-7-29,544-15,-1612 9,1657-12,58 1,15 0,100-1,95 0,2034 1,-3289 0,952-2,70-2,30 4,1 0,-1 0,1-1,-1 1,1 0,0 0,-1 0,1 0,-1 0,1-1,0 1,-1 0,1 0,0-1,-1 1,1 0,0 0,-1-1,1 1,0 0,-1-1,1 1,0 0,0-1,0 1,-1-1,1 1,0-1,2-1,0 0,1 0,-1 0,1 0,-1 0,1 0,0 1,0 0,-1-1,1 1,0 0,0 0,0 1,5-2,81-19,153-15,555-20,-135 14,-576 30,-86 12,0 1,0-1,0 0,0 0,1 0,-1 0,0 0,0 0,0 0,0 0,1 0,-1 0,0 0,0 0,0 0,1 0,-1 0,0 0,0 0,0 0,0 0,1 0,-1 0,0 0,0 0,0-1,0 1,0 0,1 0,-1 0,0 0,0 0,0 0,0-1,0 1,0 0,0 0,1 0,-1 0,0 0,0-1,0 1,0 0,0 0,0 0,0 0,0-1,0 1,0 0,0 0,0 0,0 0,0-1,0 1,0 0,0 0,0 0,0 0,0-1,-22-3,-408-18,294 18,-997-14,993 16,92-3,52 4,1-1,-1 1,1 0,-1 0,1 0,-1 1,1-1,5 1,956-92,-910 86,699-61,-627 63,-97 8,-19 3,-12-7,0 1,-1-1,1 1,0-1,0 0,0 1,-1-1,1 1,0-1,0 1,-1-1,1 0,0 1,-1-1,1 0,0 1,-1-1,1 0,-1 0,1 1,0-1,-1 0,1 0,-1 1,-26 9,-56 12,-140 16,93-19,-228 42,248-39,88-13,22-9,0 0,0 0,0 0,0 0,0 0,-1 0,1 0,0 1,0-1,0 0,0 0,0 0,0 0,0 0,0 1,0-1,0 0,0 0,0 0,-1 0,1 1,0-1,0 0,0 0,0 0,0 0,1 0,-1 1,0-1,0 0,0 0,0 0,0 0,0 1,0-1,0 0,0 0,0 0,0 0,0 0,1 0,-1 1,0-1,0 0,0 0,0 0,0 0,0 0,1 0,-1 0,0 0,0 0,0 0,0 0,1 0,-1 0,0 1,0-1,0 0,0 0,0 0,1-1,-1 1,16 4,1-2,32 2,128 0,91-2,1409-8,-1512 7,-152 0,0-1,0 2,24 5,-37-7,0 0,0 0,0 0,0 0,1 0,-1 0,0 0,0 0,0 0,1 0,-1 0,0 0,0 0,0 0,0 0,1 0,-1 0,0 0,0 0,0 1,0-1,1 0,-1 0,0 0,0 0,0 0,0 1,0-1,0 0,0 0,1 0,-1 0,0 1,0-1,0 0,0 0,0 0,0 0,0 1,0-1,0 0,0 0,0 0,0 1,0-1,0 0,0 0,0 0,0 1,0-1,-1 0,1 0,0 0,0 1,-23 8,-119 20,-125 9,-114 2,-99-2,-112 6,-733 59,1300-100,-344 39,335-34,24-2,14-5,0 1,0-1,0 0,0 0,1 0,-1-1,0 0,8 0,314-2,14-29,-126 11,879-45,-746 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1.531"/>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0 483,'214'2,"228"-5,-417 1,-1-1,1-1,-1-1,32-12,91-42,-9 3,250-39,-344 84,-1-2,59-27,9-3,2 11,34-13,-112 32,1 2,0 2,0 1,1 2,-1 1,40 1,544 6,-515 4,0 5,0 4,110 32,298 109,-401-119,-41-13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29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1,'355'-1,"520"3,-619 7,0 11,274 58,-452-64,954 157,-1005-167,-64-4,-1304-9,1675 9,-5 0,74 0,3925 0,-3801-10,-13-42,-376 28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97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4625 62,'0'0,"0"-1,0 1,0 0,0-1,0 1,0 0,0-1,0 1,-1 0,1-1,0 1,0 0,0-1,0 1,-1 0,1-1,0 1,0 0,-1 0,1-1,0 1,-1 0,1 0,0 0,0-1,-1 1,1 0,-1 0,-18-5,16 5,-79-12,-88 0,160 11,-256-10,-562-1,-1418 161,2064-136,6 0,68 6,1 5,1 4,-149 61,194-64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3.73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92 1,'-2'37,"-2"1,-2-1,-19 64,-4 23,19-66,2 0,3 1,3 81,3-123,0 0,1 0,1 0,1 0,1-1,0 1,1-1,1-1,0 1,1-1,0 0,2-1,0 0,0 0,1-1,17 15,-9-13,0-1,1-1,1-1,0-1,0-1,1 0,1-2,-1-1,1 0,1-2,33 4,-2-4,0-2,-1-3,101-11,-94 2,0-3,-1-2,92-35,-106 31,-2-2,0-3,-1-1,78-58,-105 68,-1 0,15-17,11-23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2418 360 24575,'23'-10'0,"0"0"0,42-9 0,-5 1 0,161-67 0,-126 45 0,2 4 0,129-29 0,-189 59 0,1 3 0,56 0 0,-52 3 0,67-8 0,-17-8 0,-15 1 0,145-7 0,-136 21 0,23-2 0,130 15 0,-39 22 0,4 1 0,-170-31 0,475 56 0,14-37 0,106-24 0,-422 17 0,-36-1 0,-125-13 0,1 2 0,-1 2 0,0 2 0,56 17 0,22 17 0,85 24 0,179 15 0,-278-60 0,-75-12 0,-1 2 0,0 1 0,-1 2 0,56 31 0,47 20 0,116 26 0,222 98 0,-407-157 0,-17-9 0,-1 2 0,81 56 0,-117-72 0,-1 0 0,-1 1 0,0 1 0,0 0 0,-1 0 0,-1 1 0,0 0 0,0 1 0,-1 0 0,-1 0 0,0 1 0,-1 0 0,0 0 0,6 29 0,-1-3 0,4 24 0,-14-59 0,-1 0 0,1 1 0,-1 0 0,0-1 0,0 1 0,0-1 0,-1 1 0,-2 7 0,2-9 0,0-1 0,-1 0 0,0 0 0,1 0 0,-1 0 0,0 0 0,-1 0 0,1 0 0,0-1 0,-1 1 0,1-1 0,-1 0 0,-4 3 0,-45 21 0,14-8 0,-17 11 0,-62 23 0,-19 10 0,51-20 0,-129 44 0,147-60 0,-79 44 0,21-9 0,98-50 0,0-2 0,-1 0 0,-54 8 0,-88 2 0,89-13 0,-543 21 0,595-26 0,-1 1 0,-43 10 0,37-5 0,-49 2 0,-574-5 0,331-7 0,236 2 0,-138 4 0,182 1 0,0 1 0,-84 22 0,67-9 0,0 3 0,2 2 0,-69 37 0,102-45 0,0-2 0,-1-1 0,-65 16 0,-96 5 0,143-26 0,-211 24 0,151-19 0,-58-1 0,-169-10 0,144-3 0,-1858 2 0,1746-17 0,13 0 0,235 14 0,1-3 0,-74-17 0,-2 0 0,65 14 0,5 2 0,-112-29 0,159 30 0,0-1 0,1 0 0,0 0 0,0-1 0,0-1 0,1-1 0,1 1 0,-19-21 0,-8-5 0,-34-36 0,29 26 0,10 13 0,3-2 0,1 0 0,1-2 0,-24-42 0,47 68 0,1 1 0,0-1 0,1 0 0,0 0 0,0 0 0,1 0 0,0 0 0,0-13 0,3-87 0,1 66 0,-1 2 0,-1 6 0,6-41 0,-5 65 0,2 0 0,0 0 0,0 0 0,1 0 0,0 1 0,1 0 0,8-13 0,-4 8 0,0 1 0,2 0 0,0 1 0,0 0 0,1 1 0,1 0 0,0 1 0,1 1 0,1 0 0,27-17 0,101-58 0,-60 27 0,-9 5 0,11 5 0,175-73 0,-167 81 0,-10 5 0,120-34 0,-159 58 0,0 2 0,1 3 0,0 1 0,80 0 0,-51 5 0,0-2 0,89-17 0,146-44 0,-229 49 0,0 3 0,0 4 0,103 3 0,-168 5-170,0-1-1,0 0 0,0-1 1,0-1-1,-1 0 0,1-1 1,25-10-1,-18 3-6655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24575,'6'1'0,"0"0"0,-1 1 0,1 0 0,0 0 0,-1 0 0,1 1 0,-1 0 0,0 0 0,0 0 0,0 0 0,0 1 0,-1 0 0,5 5 0,19 12 0,287 227 0,-85-62 0,287 235 0,-376-291 0,185 219 0,-54 38 0,-123-161 0,175 216 0,-230-328 0,184 175 0,392 250-1365,-622-505-5461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2192 0 24575,'-3'1'0,"0"-1"0,0 0 0,1 1 0,-1 0 0,0 0 0,1 0 0,-1 0 0,1 0 0,-1 1 0,1-1 0,-1 1 0,1-1 0,0 1 0,-3 3 0,-32 36 0,15-15 0,-696 796 0,376-432 0,-34 43 0,315-351 0,3 3 0,4 2 0,-67 145 0,60-114 0,-101 144 0,131-215 0,-45 81-1365,45-71-5461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1635 24575,'0'29'0,"4"155"0,-1-144 0,2-1 0,17 65 0,130 334 0,-136-396 0,7 26 0,-14-39 0,16 36 0,-24-63 0,0 0 0,0 0 0,0 0 0,0 0 0,0-1 0,0 1 0,0 0 0,0-1 0,1 1 0,-1 0 0,1-1 0,0 0 0,-1 1 0,1-1 0,0 0 0,-1 0 0,1 0 0,0 0 0,0 0 0,0 0 0,0-1 0,0 1 0,0-1 0,0 1 0,0-1 0,1 0 0,-1 0 0,0 0 0,0 0 0,0 0 0,0 0 0,0-1 0,0 1 0,4-2 0,5-2 0,0-1 0,0 0 0,-1-1 0,0 0 0,12-10 0,0 1 0,121-81 0,-4-6 0,-4-7 0,-6-5 0,-4-6 0,164-204 0,-14-14 0,208-266 0,-46-31 0,-372 518 0,-53 97-45,-8 14-175,0 0 0,0 0 0,-1 0 0,0-1 0,4-10 0,-3-2-6606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6</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19</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45</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48</a:t>
            </a:fld>
            <a:endParaRPr lang="en-GB"/>
          </a:p>
        </p:txBody>
      </p:sp>
    </p:spTree>
    <p:extLst>
      <p:ext uri="{BB962C8B-B14F-4D97-AF65-F5344CB8AC3E}">
        <p14:creationId xmlns:p14="http://schemas.microsoft.com/office/powerpoint/2010/main" val="8882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52</a:t>
            </a:fld>
            <a:endParaRPr lang="en-GB"/>
          </a:p>
        </p:txBody>
      </p:sp>
    </p:spTree>
    <p:extLst>
      <p:ext uri="{BB962C8B-B14F-4D97-AF65-F5344CB8AC3E}">
        <p14:creationId xmlns:p14="http://schemas.microsoft.com/office/powerpoint/2010/main" val="982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6.png"/><Relationship Id="rId12" Type="http://schemas.openxmlformats.org/officeDocument/2006/relationships/customXml" Target="../ink/ink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7.png"/><Relationship Id="rId14" Type="http://schemas.openxmlformats.org/officeDocument/2006/relationships/customXml" Target="../ink/ink6.xml"/></Relationships>
</file>

<file path=ppt/slides/_rels/slide26.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33.png"/><Relationship Id="rId4" Type="http://schemas.openxmlformats.org/officeDocument/2006/relationships/customXml" Target="../ink/ink7.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p:txBody>
          <a:bodyPr/>
          <a:lstStyle/>
          <a:p>
            <a:r>
              <a:rPr lang="en-GB" dirty="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p:txBody>
          <a:bodyPr/>
          <a:lstStyle/>
          <a:p>
            <a:r>
              <a:rPr lang="en-GB" dirty="0"/>
              <a:t>A Guide on how to use socket io in conjunction with three </a:t>
            </a:r>
            <a:r>
              <a:rPr lang="en-GB" dirty="0" err="1"/>
              <a:t>js</a:t>
            </a:r>
            <a:r>
              <a:rPr lang="en-GB" dirty="0"/>
              <a:t> to create a multiplayer game. </a:t>
            </a:r>
          </a:p>
        </p:txBody>
      </p:sp>
    </p:spTree>
    <p:extLst>
      <p:ext uri="{BB962C8B-B14F-4D97-AF65-F5344CB8AC3E}">
        <p14:creationId xmlns:p14="http://schemas.microsoft.com/office/powerpoint/2010/main" val="2162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p:txBody>
          <a:bodyPr/>
          <a:lstStyle/>
          <a:p>
            <a:r>
              <a:rPr lang="en-GB" dirty="0"/>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282" y="1825625"/>
            <a:ext cx="6611435" cy="4351338"/>
          </a:xfrm>
        </p:spPr>
      </p:pic>
    </p:spTree>
    <p:extLst>
      <p:ext uri="{BB962C8B-B14F-4D97-AF65-F5344CB8AC3E}">
        <p14:creationId xmlns:p14="http://schemas.microsoft.com/office/powerpoint/2010/main" val="192328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p:txBody>
          <a:bodyPr/>
          <a:lstStyle/>
          <a:p>
            <a:r>
              <a:rPr lang="en-GB" dirty="0"/>
              <a:t>Quick recommendation before we start</a:t>
            </a:r>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p:txBody>
          <a:bodyPr>
            <a:normAutofit fontScale="92500" lnSpcReduction="20000"/>
          </a:bodyPr>
          <a:lstStyle/>
          <a:p>
            <a:r>
              <a:rPr lang="en-GB" dirty="0"/>
              <a:t>I used </a:t>
            </a:r>
            <a:r>
              <a:rPr lang="en-GB" dirty="0" err="1"/>
              <a:t>Jetbrains</a:t>
            </a:r>
            <a:r>
              <a:rPr lang="en-GB" dirty="0"/>
              <a:t> Rider as my ide for this </a:t>
            </a:r>
          </a:p>
          <a:p>
            <a:endParaRPr lang="en-GB" dirty="0"/>
          </a:p>
          <a:p>
            <a:r>
              <a:rPr lang="en-GB" dirty="0"/>
              <a:t>And it was leagues above any other ide’s that </a:t>
            </a:r>
            <a:r>
              <a:rPr lang="en-GB" dirty="0" err="1"/>
              <a:t>ive</a:t>
            </a:r>
            <a:r>
              <a:rPr lang="en-GB" dirty="0"/>
              <a:t> used so far.</a:t>
            </a:r>
          </a:p>
          <a:p>
            <a:endParaRPr lang="en-GB" dirty="0"/>
          </a:p>
          <a:p>
            <a:r>
              <a:rPr lang="en-GB" dirty="0"/>
              <a:t>It actually has IntelliSense you can be confident in and also has IntelliSense for all the THREEjs symbols which was very useful.</a:t>
            </a:r>
          </a:p>
          <a:p>
            <a:endParaRPr lang="en-GB" dirty="0"/>
          </a:p>
          <a:p>
            <a:r>
              <a:rPr lang="en-GB" dirty="0"/>
              <a:t>Its recently became free via a community licence but is also available to students </a:t>
            </a:r>
          </a:p>
          <a:p>
            <a:endParaRPr lang="en-GB" dirty="0"/>
          </a:p>
          <a:p>
            <a:r>
              <a:rPr lang="en-GB" dirty="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p:txBody>
          <a:bodyPr/>
          <a:lstStyle/>
          <a:p>
            <a:r>
              <a:rPr lang="en-GB" dirty="0"/>
              <a:t>Demo Scene</a:t>
            </a:r>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8870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p:txBody>
          <a:bodyPr/>
          <a:lstStyle/>
          <a:p>
            <a:r>
              <a:rPr lang="en-GB" dirty="0"/>
              <a:t>How it's made part 1 setting up the scene</a:t>
            </a:r>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838200" y="1825625"/>
            <a:ext cx="6006353" cy="4351338"/>
          </a:xfrm>
        </p:spPr>
        <p:txBody>
          <a:bodyPr/>
          <a:lstStyle/>
          <a:p>
            <a:r>
              <a:rPr lang="en-GB" dirty="0"/>
              <a:t>Just for reference here is the </a:t>
            </a:r>
            <a:r>
              <a:rPr lang="en-GB" dirty="0" err="1"/>
              <a:t>SceneInitializer</a:t>
            </a:r>
            <a:r>
              <a:rPr lang="en-GB" dirty="0"/>
              <a:t>.</a:t>
            </a:r>
          </a:p>
          <a:p>
            <a:endParaRPr lang="en-GB" dirty="0"/>
          </a:p>
          <a:p>
            <a:r>
              <a:rPr lang="en-GB" dirty="0"/>
              <a:t>It has a few member variables but essentially just sets three </a:t>
            </a:r>
            <a:r>
              <a:rPr lang="en-GB" dirty="0" err="1"/>
              <a:t>js</a:t>
            </a:r>
            <a:r>
              <a:rPr lang="en-GB" dirty="0"/>
              <a:t> up for us so its ready to be used leaving our main file clean</a:t>
            </a:r>
          </a:p>
        </p:txBody>
      </p:sp>
      <p:pic>
        <p:nvPicPr>
          <p:cNvPr id="5" name="Picture 4">
            <a:extLst>
              <a:ext uri="{FF2B5EF4-FFF2-40B4-BE49-F238E27FC236}">
                <a16:creationId xmlns:a16="http://schemas.microsoft.com/office/drawing/2014/main" id="{890C91FD-4416-77DB-1D53-A46EEB1DFDE6}"/>
              </a:ext>
            </a:extLst>
          </p:cNvPr>
          <p:cNvPicPr>
            <a:picLocks noChangeAspect="1"/>
          </p:cNvPicPr>
          <p:nvPr/>
        </p:nvPicPr>
        <p:blipFill>
          <a:blip r:embed="rId2"/>
          <a:stretch>
            <a:fillRect/>
          </a:stretch>
        </p:blipFill>
        <p:spPr>
          <a:xfrm>
            <a:off x="7059706" y="1510233"/>
            <a:ext cx="4934868" cy="4666730"/>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Now lets make our scene look pretty… </a:t>
            </a:r>
          </a:p>
        </p:txBody>
      </p:sp>
      <p:sp>
        <p:nvSpPr>
          <p:cNvPr id="6" name="TextBox 5">
            <a:extLst>
              <a:ext uri="{FF2B5EF4-FFF2-40B4-BE49-F238E27FC236}">
                <a16:creationId xmlns:a16="http://schemas.microsoft.com/office/drawing/2014/main" id="{27721277-719A-AC4B-A8F5-7409A0623BC9}"/>
              </a:ext>
            </a:extLst>
          </p:cNvPr>
          <p:cNvSpPr txBox="1"/>
          <p:nvPr/>
        </p:nvSpPr>
        <p:spPr>
          <a:xfrm>
            <a:off x="908454" y="3840156"/>
            <a:ext cx="4605340" cy="1655762"/>
          </a:xfrm>
          <a:prstGeom prst="rect">
            <a:avLst/>
          </a:prstGeom>
        </p:spPr>
        <p:txBody>
          <a:bodyPr vert="horz" lIns="91440" tIns="45720" rIns="91440" bIns="45720" rtlCol="0">
            <a:normAutofit fontScale="77500" lnSpcReduction="20000"/>
          </a:bodyPr>
          <a:lstStyle/>
          <a:p>
            <a:pPr>
              <a:lnSpc>
                <a:spcPct val="90000"/>
              </a:lnSpc>
              <a:spcBef>
                <a:spcPts val="1000"/>
              </a:spcBef>
            </a:pPr>
            <a:r>
              <a:rPr lang="en-US" sz="2000" dirty="0">
                <a:solidFill>
                  <a:schemeClr val="bg1"/>
                </a:solidFill>
              </a:rPr>
              <a:t>Well make a scene in blender and export everything into a </a:t>
            </a:r>
            <a:r>
              <a:rPr lang="en-US" sz="2000" dirty="0" err="1">
                <a:solidFill>
                  <a:schemeClr val="bg1"/>
                </a:solidFill>
              </a:rPr>
              <a:t>gltf</a:t>
            </a:r>
            <a:endParaRPr lang="en-US" sz="2000" dirty="0">
              <a:solidFill>
                <a:schemeClr val="bg1"/>
              </a:solidFill>
            </a:endParaRPr>
          </a:p>
          <a:p>
            <a:pPr>
              <a:lnSpc>
                <a:spcPct val="90000"/>
              </a:lnSpc>
              <a:spcBef>
                <a:spcPts val="1000"/>
              </a:spcBef>
            </a:pPr>
            <a:endParaRPr lang="en-US" sz="2000" dirty="0">
              <a:solidFill>
                <a:schemeClr val="bg1"/>
              </a:solidFill>
            </a:endParaRPr>
          </a:p>
          <a:p>
            <a:pPr>
              <a:lnSpc>
                <a:spcPct val="90000"/>
              </a:lnSpc>
              <a:spcBef>
                <a:spcPts val="1000"/>
              </a:spcBef>
            </a:pPr>
            <a:r>
              <a:rPr lang="en-US" sz="2000" dirty="0">
                <a:solidFill>
                  <a:schemeClr val="bg1"/>
                </a:solidFill>
              </a:rPr>
              <a:t>This is contained in the static folder with</a:t>
            </a:r>
          </a:p>
          <a:p>
            <a:pPr>
              <a:lnSpc>
                <a:spcPct val="90000"/>
              </a:lnSpc>
              <a:spcBef>
                <a:spcPts val="1000"/>
              </a:spcBef>
            </a:pPr>
            <a:r>
              <a:rPr lang="en-US" sz="2000" dirty="0">
                <a:solidFill>
                  <a:schemeClr val="bg1"/>
                </a:solidFill>
              </a:rPr>
              <a:t>Your other client resources like </a:t>
            </a:r>
          </a:p>
          <a:p>
            <a:pPr>
              <a:lnSpc>
                <a:spcPct val="90000"/>
              </a:lnSpc>
              <a:spcBef>
                <a:spcPts val="1000"/>
              </a:spcBef>
            </a:pPr>
            <a:r>
              <a:rPr lang="en-US" sz="20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alphaModFix/>
          </a:blip>
          <a:srcRect l="5430" r="32506" b="-2"/>
          <a:stretch/>
        </p:blipFill>
        <p:spPr>
          <a:xfrm>
            <a:off x="5800734" y="1057275"/>
            <a:ext cx="5917401" cy="4743450"/>
          </a:xfrm>
          <a:prstGeom prst="rect">
            <a:avLst/>
          </a:prstGeom>
        </p:spPr>
      </p:pic>
      <p:sp>
        <p:nvSpPr>
          <p:cNvPr id="13" name="Rectangle 1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p:txBody>
          <a:bodyPr/>
          <a:lstStyle/>
          <a:p>
            <a:r>
              <a:rPr lang="en-GB" dirty="0"/>
              <a:t>Design</a:t>
            </a:r>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p:txBody>
          <a:bodyPr/>
          <a:lstStyle/>
          <a:p>
            <a:r>
              <a:rPr lang="en-GB" dirty="0"/>
              <a:t>We will follow a client server model when designing our networking</a:t>
            </a:r>
          </a:p>
          <a:p>
            <a:r>
              <a:rPr lang="en-GB" dirty="0"/>
              <a:t>This means if client a wants to communicate with client be they must send a message to the server who will relay that message to the appropriate client</a:t>
            </a:r>
          </a:p>
          <a:p>
            <a:endParaRPr lang="en-GB" dirty="0"/>
          </a:p>
          <a:p>
            <a:r>
              <a:rPr lang="en-GB" dirty="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p:txBody>
          <a:bodyPr/>
          <a:lstStyle/>
          <a:p>
            <a:r>
              <a:rPr lang="en-GB" dirty="0"/>
              <a:t>Getting it into three.js</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16116" y="3913527"/>
            <a:ext cx="10288436" cy="2467319"/>
          </a:xfrm>
        </p:spPr>
      </p:pic>
      <p:sp>
        <p:nvSpPr>
          <p:cNvPr id="6" name="TextBox 5">
            <a:extLst>
              <a:ext uri="{FF2B5EF4-FFF2-40B4-BE49-F238E27FC236}">
                <a16:creationId xmlns:a16="http://schemas.microsoft.com/office/drawing/2014/main" id="{BB91A1E9-A99F-0C85-4268-93C8992469C5}"/>
              </a:ext>
            </a:extLst>
          </p:cNvPr>
          <p:cNvSpPr txBox="1"/>
          <p:nvPr/>
        </p:nvSpPr>
        <p:spPr>
          <a:xfrm>
            <a:off x="838200" y="1539433"/>
            <a:ext cx="10412392" cy="1477328"/>
          </a:xfrm>
          <a:prstGeom prst="rect">
            <a:avLst/>
          </a:prstGeom>
          <a:noFill/>
        </p:spPr>
        <p:txBody>
          <a:bodyPr wrap="square" rtlCol="0">
            <a:spAutoFit/>
          </a:bodyPr>
          <a:lstStyle/>
          <a:p>
            <a:r>
              <a:rPr lang="en-GB" dirty="0"/>
              <a:t>So in our main </a:t>
            </a:r>
            <a:r>
              <a:rPr lang="en-GB" dirty="0" err="1"/>
              <a:t>js</a:t>
            </a:r>
            <a:r>
              <a:rPr lang="en-GB" dirty="0"/>
              <a:t> were going to import our </a:t>
            </a:r>
            <a:r>
              <a:rPr lang="en-GB" dirty="0" err="1"/>
              <a:t>SceneBuilder</a:t>
            </a:r>
            <a:r>
              <a:rPr lang="en-GB" dirty="0"/>
              <a:t> class (which ill show in a sec), create a new instance of a </a:t>
            </a:r>
            <a:r>
              <a:rPr lang="en-GB" dirty="0" err="1"/>
              <a:t>sceneBuilder</a:t>
            </a:r>
            <a:r>
              <a:rPr lang="en-GB" dirty="0"/>
              <a:t> and chain together a bunch of methods to build our scene in one line.</a:t>
            </a:r>
          </a:p>
          <a:p>
            <a:endParaRPr lang="en-GB" dirty="0"/>
          </a:p>
          <a:p>
            <a:r>
              <a:rPr lang="en-GB" dirty="0"/>
              <a:t>Well also call scene builders update function in our animate function. This way any objects like our orbit controller for example can be updated</a:t>
            </a:r>
          </a:p>
        </p:txBody>
      </p:sp>
    </p:spTree>
    <p:extLst>
      <p:ext uri="{BB962C8B-B14F-4D97-AF65-F5344CB8AC3E}">
        <p14:creationId xmlns:p14="http://schemas.microsoft.com/office/powerpoint/2010/main" val="274599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128B-3D0D-ABA8-6608-EDEBA41D79F8}"/>
              </a:ext>
            </a:extLst>
          </p:cNvPr>
          <p:cNvSpPr>
            <a:spLocks noGrp="1"/>
          </p:cNvSpPr>
          <p:nvPr>
            <p:ph type="title"/>
          </p:nvPr>
        </p:nvSpPr>
        <p:spPr/>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053" y="1099595"/>
            <a:ext cx="9099894" cy="5126701"/>
          </a:xfrm>
        </p:spPr>
      </p:pic>
    </p:spTree>
    <p:extLst>
      <p:ext uri="{BB962C8B-B14F-4D97-AF65-F5344CB8AC3E}">
        <p14:creationId xmlns:p14="http://schemas.microsoft.com/office/powerpoint/2010/main" val="397237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p:txBody>
          <a:bodyPr/>
          <a:lstStyle/>
          <a:p>
            <a:r>
              <a:rPr lang="en-GB" dirty="0"/>
              <a:t>Scene Builder</a:t>
            </a: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p:txBody>
          <a:bodyPr/>
          <a:lstStyle/>
          <a:p>
            <a:r>
              <a:rPr lang="en-GB" dirty="0"/>
              <a:t>The scene builder is composed of some useful member variables, a simple constructor, an update function and…</a:t>
            </a: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389621" y="3489767"/>
            <a:ext cx="4305901" cy="2962688"/>
          </a:xfrm>
          <a:prstGeom prst="rect">
            <a:avLst/>
          </a:prstGeom>
        </p:spPr>
      </p:pic>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4695522" y="3883306"/>
            <a:ext cx="7182852" cy="1676634"/>
          </a:xfrm>
          <a:prstGeom prst="rect">
            <a:avLst/>
          </a:prstGeom>
        </p:spPr>
      </p:pic>
    </p:spTree>
    <p:extLst>
      <p:ext uri="{BB962C8B-B14F-4D97-AF65-F5344CB8AC3E}">
        <p14:creationId xmlns:p14="http://schemas.microsoft.com/office/powerpoint/2010/main" val="71206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p:txBody>
          <a:bodyPr>
            <a:normAutofit/>
          </a:bodyPr>
          <a:lstStyle/>
          <a:p>
            <a:r>
              <a:rPr lang="en-GB" dirty="0"/>
              <a:t>And…</a:t>
            </a:r>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p:txBody>
          <a:bodyPr/>
          <a:lstStyle/>
          <a:p>
            <a:r>
              <a:rPr lang="en-GB" dirty="0"/>
              <a:t>a bunch of chainable methods which allow us to build our scene by adding a bunch of smaller parts to our scene</a:t>
            </a:r>
          </a:p>
        </p:txBody>
      </p:sp>
      <p:pic>
        <p:nvPicPr>
          <p:cNvPr id="5" name="Picture 4">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100274" y="2958483"/>
            <a:ext cx="4622198" cy="2799922"/>
          </a:xfrm>
          <a:prstGeom prst="rect">
            <a:avLst/>
          </a:prstGeom>
        </p:spPr>
      </p:pic>
      <p:pic>
        <p:nvPicPr>
          <p:cNvPr id="7" name="Picture 6">
            <a:extLst>
              <a:ext uri="{FF2B5EF4-FFF2-40B4-BE49-F238E27FC236}">
                <a16:creationId xmlns:a16="http://schemas.microsoft.com/office/drawing/2014/main" id="{377A901E-9520-75A2-AEE9-6491FC311AEE}"/>
              </a:ext>
            </a:extLst>
          </p:cNvPr>
          <p:cNvPicPr>
            <a:picLocks noChangeAspect="1"/>
          </p:cNvPicPr>
          <p:nvPr/>
        </p:nvPicPr>
        <p:blipFill>
          <a:blip r:embed="rId3"/>
          <a:stretch>
            <a:fillRect/>
          </a:stretch>
        </p:blipFill>
        <p:spPr>
          <a:xfrm>
            <a:off x="5460398" y="2936653"/>
            <a:ext cx="5950783" cy="3375247"/>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p:txBody>
          <a:bodyPr/>
          <a:lstStyle/>
          <a:p>
            <a:r>
              <a:rPr lang="en-GB" dirty="0"/>
              <a:t>Okay the last thing we've got to do is get a player controller in</a:t>
            </a:r>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170879" y="1883498"/>
            <a:ext cx="4702454" cy="4351338"/>
          </a:xfrm>
        </p:spPr>
      </p:pic>
      <p:sp>
        <p:nvSpPr>
          <p:cNvPr id="6" name="TextBox 5">
            <a:extLst>
              <a:ext uri="{FF2B5EF4-FFF2-40B4-BE49-F238E27FC236}">
                <a16:creationId xmlns:a16="http://schemas.microsoft.com/office/drawing/2014/main" id="{7AA135B3-5CAC-8FF1-7359-87DA0EF30D26}"/>
              </a:ext>
            </a:extLst>
          </p:cNvPr>
          <p:cNvSpPr txBox="1"/>
          <p:nvPr/>
        </p:nvSpPr>
        <p:spPr>
          <a:xfrm>
            <a:off x="671332" y="2106592"/>
            <a:ext cx="5729468" cy="2308324"/>
          </a:xfrm>
          <a:prstGeom prst="rect">
            <a:avLst/>
          </a:prstGeom>
          <a:noFill/>
        </p:spPr>
        <p:txBody>
          <a:bodyPr wrap="square" rtlCol="0">
            <a:spAutoFit/>
          </a:bodyPr>
          <a:lstStyle/>
          <a:p>
            <a:r>
              <a:rPr lang="en-GB" dirty="0"/>
              <a:t>This player controller is just a wrapper around the </a:t>
            </a:r>
            <a:r>
              <a:rPr lang="en-GB" dirty="0" err="1"/>
              <a:t>FirstPersonControls</a:t>
            </a:r>
            <a:r>
              <a:rPr lang="en-GB" dirty="0"/>
              <a:t> class provided by three </a:t>
            </a:r>
            <a:r>
              <a:rPr lang="en-GB" dirty="0" err="1"/>
              <a:t>js</a:t>
            </a:r>
            <a:r>
              <a:rPr lang="en-GB" dirty="0"/>
              <a:t>. </a:t>
            </a:r>
          </a:p>
          <a:p>
            <a:endParaRPr lang="en-GB" dirty="0"/>
          </a:p>
          <a:p>
            <a:r>
              <a:rPr lang="en-GB" dirty="0"/>
              <a:t>The only additions made by this class to the </a:t>
            </a:r>
            <a:r>
              <a:rPr lang="en-GB" dirty="0" err="1"/>
              <a:t>FirstPersonControlls</a:t>
            </a:r>
            <a:r>
              <a:rPr lang="en-GB" dirty="0"/>
              <a:t> class from THREE.js are </a:t>
            </a:r>
          </a:p>
          <a:p>
            <a:pPr marL="342900" indent="-342900">
              <a:buFont typeface="+mj-lt"/>
              <a:buAutoNum type="arabicPeriod"/>
            </a:pPr>
            <a:r>
              <a:rPr lang="en-GB" dirty="0"/>
              <a:t>the y axis is fixed</a:t>
            </a:r>
          </a:p>
          <a:p>
            <a:pPr marL="342900" indent="-342900">
              <a:buFont typeface="+mj-lt"/>
              <a:buAutoNum type="arabicPeriod"/>
            </a:pPr>
            <a:r>
              <a:rPr lang="en-GB" dirty="0"/>
              <a:t>You can enable / disable the </a:t>
            </a:r>
            <a:r>
              <a:rPr lang="en-GB" dirty="0" err="1"/>
              <a:t>FirstPersonControls</a:t>
            </a:r>
            <a:r>
              <a:rPr lang="en-GB" dirty="0"/>
              <a:t> by pressing space</a:t>
            </a:r>
          </a:p>
        </p:txBody>
      </p:sp>
    </p:spTree>
    <p:extLst>
      <p:ext uri="{BB962C8B-B14F-4D97-AF65-F5344CB8AC3E}">
        <p14:creationId xmlns:p14="http://schemas.microsoft.com/office/powerpoint/2010/main" val="2147505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634-42ED-7D34-C21B-9A16DBE0091B}"/>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275147" y="3098017"/>
            <a:ext cx="7830643" cy="1124107"/>
          </a:xfrm>
        </p:spPr>
      </p:pic>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p:sp>
        <p:nvSpPr>
          <p:cNvPr id="8" name="TextBox 7">
            <a:extLst>
              <a:ext uri="{FF2B5EF4-FFF2-40B4-BE49-F238E27FC236}">
                <a16:creationId xmlns:a16="http://schemas.microsoft.com/office/drawing/2014/main" id="{78850EFC-4E37-377B-37F0-25D873378A19}"/>
              </a:ext>
            </a:extLst>
          </p:cNvPr>
          <p:cNvSpPr txBox="1"/>
          <p:nvPr/>
        </p:nvSpPr>
        <p:spPr>
          <a:xfrm>
            <a:off x="636608" y="1805651"/>
            <a:ext cx="10717192" cy="646331"/>
          </a:xfrm>
          <a:prstGeom prst="rect">
            <a:avLst/>
          </a:prstGeom>
          <a:noFill/>
        </p:spPr>
        <p:txBody>
          <a:bodyPr wrap="square" rtlCol="0">
            <a:spAutoFit/>
          </a:bodyPr>
          <a:lstStyle/>
          <a:p>
            <a:r>
              <a:rPr lang="en-GB" dirty="0"/>
              <a:t>We can make a small change to our scene builder to give it the ability to add a player controller into our scene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7514" y="5453567"/>
                <a:ext cx="378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76ADBE6-8C9F-E93B-3B76-7BA7200E09F7}"/>
                  </a:ext>
                </a:extLst>
              </p14:cNvPr>
              <p14:cNvContentPartPr/>
              <p14:nvPr/>
            </p14:nvContentPartPr>
            <p14:xfrm>
              <a:off x="1654874" y="5208047"/>
              <a:ext cx="1505520" cy="174600"/>
            </p14:xfrm>
          </p:contentPart>
        </mc:Choice>
        <mc:Fallback xmlns="">
          <p:pic>
            <p:nvPicPr>
              <p:cNvPr id="11" name="Ink 10">
                <a:extLst>
                  <a:ext uri="{FF2B5EF4-FFF2-40B4-BE49-F238E27FC236}">
                    <a16:creationId xmlns:a16="http://schemas.microsoft.com/office/drawing/2014/main" id="{676ADBE6-8C9F-E93B-3B76-7BA7200E09F7}"/>
                  </a:ext>
                </a:extLst>
              </p:cNvPr>
              <p:cNvPicPr/>
              <p:nvPr/>
            </p:nvPicPr>
            <p:blipFill>
              <a:blip r:embed="rId7"/>
              <a:stretch>
                <a:fillRect/>
              </a:stretch>
            </p:blipFill>
            <p:spPr>
              <a:xfrm>
                <a:off x="1636874" y="5172407"/>
                <a:ext cx="1541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8587F5-4ACF-7A2A-7404-63271DD57CCF}"/>
                  </a:ext>
                </a:extLst>
              </p14:cNvPr>
              <p14:cNvContentPartPr/>
              <p14:nvPr/>
            </p14:nvContentPartPr>
            <p14:xfrm>
              <a:off x="2106674" y="5324327"/>
              <a:ext cx="3097800" cy="107640"/>
            </p14:xfrm>
          </p:contentPart>
        </mc:Choice>
        <mc:Fallback xmlns="">
          <p:pic>
            <p:nvPicPr>
              <p:cNvPr id="12" name="Ink 11">
                <a:extLst>
                  <a:ext uri="{FF2B5EF4-FFF2-40B4-BE49-F238E27FC236}">
                    <a16:creationId xmlns:a16="http://schemas.microsoft.com/office/drawing/2014/main" id="{358587F5-4ACF-7A2A-7404-63271DD57CCF}"/>
                  </a:ext>
                </a:extLst>
              </p:cNvPr>
              <p:cNvPicPr/>
              <p:nvPr/>
            </p:nvPicPr>
            <p:blipFill>
              <a:blip r:embed="rId9"/>
              <a:stretch>
                <a:fillRect/>
              </a:stretch>
            </p:blipFill>
            <p:spPr>
              <a:xfrm>
                <a:off x="2088674" y="5288327"/>
                <a:ext cx="313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D0464E4-6CDC-3A06-4CE3-7563BF2A1990}"/>
                  </a:ext>
                </a:extLst>
              </p14:cNvPr>
              <p14:cNvContentPartPr/>
              <p14:nvPr/>
            </p14:nvContentPartPr>
            <p14:xfrm>
              <a:off x="9053234" y="5035967"/>
              <a:ext cx="1665360" cy="130320"/>
            </p14:xfrm>
          </p:contentPart>
        </mc:Choice>
        <mc:Fallback xmlns="">
          <p:pic>
            <p:nvPicPr>
              <p:cNvPr id="13" name="Ink 12">
                <a:extLst>
                  <a:ext uri="{FF2B5EF4-FFF2-40B4-BE49-F238E27FC236}">
                    <a16:creationId xmlns:a16="http://schemas.microsoft.com/office/drawing/2014/main" id="{4D0464E4-6CDC-3A06-4CE3-7563BF2A1990}"/>
                  </a:ext>
                </a:extLst>
              </p:cNvPr>
              <p:cNvPicPr/>
              <p:nvPr/>
            </p:nvPicPr>
            <p:blipFill>
              <a:blip r:embed="rId11"/>
              <a:stretch>
                <a:fillRect/>
              </a:stretch>
            </p:blipFill>
            <p:spPr>
              <a:xfrm>
                <a:off x="9035234" y="5000327"/>
                <a:ext cx="1701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12DBEEA-C804-A913-F70E-3FCFB3CBD9C4}"/>
                  </a:ext>
                </a:extLst>
              </p14:cNvPr>
              <p14:cNvContentPartPr/>
              <p14:nvPr/>
            </p14:nvContentPartPr>
            <p14:xfrm>
              <a:off x="7987994" y="5463287"/>
              <a:ext cx="530280" cy="381960"/>
            </p14:xfrm>
          </p:contentPart>
        </mc:Choice>
        <mc:Fallback xmlns="">
          <p:pic>
            <p:nvPicPr>
              <p:cNvPr id="14" name="Ink 13">
                <a:extLst>
                  <a:ext uri="{FF2B5EF4-FFF2-40B4-BE49-F238E27FC236}">
                    <a16:creationId xmlns:a16="http://schemas.microsoft.com/office/drawing/2014/main" id="{C12DBEEA-C804-A913-F70E-3FCFB3CBD9C4}"/>
                  </a:ext>
                </a:extLst>
              </p:cNvPr>
              <p:cNvPicPr/>
              <p:nvPr/>
            </p:nvPicPr>
            <p:blipFill>
              <a:blip r:embed="rId13"/>
              <a:stretch>
                <a:fillRect/>
              </a:stretch>
            </p:blipFill>
            <p:spPr>
              <a:xfrm>
                <a:off x="7970354" y="5427647"/>
                <a:ext cx="5659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15"/>
              <a:stretch>
                <a:fillRect/>
              </a:stretch>
            </p:blipFill>
            <p:spPr>
              <a:xfrm>
                <a:off x="393794" y="5197607"/>
                <a:ext cx="3445200" cy="877320"/>
              </a:xfrm>
              <a:prstGeom prst="rect">
                <a:avLst/>
              </a:prstGeom>
            </p:spPr>
          </p:pic>
        </mc:Fallback>
      </mc:AlternateContent>
    </p:spTree>
    <p:extLst>
      <p:ext uri="{BB962C8B-B14F-4D97-AF65-F5344CB8AC3E}">
        <p14:creationId xmlns:p14="http://schemas.microsoft.com/office/powerpoint/2010/main" val="2385406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8D40-CE23-C9A0-F0E2-BB9DCE815E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p:txBody>
          <a:bodyPr/>
          <a:lstStyle/>
          <a:p>
            <a:r>
              <a:rPr lang="en-GB" dirty="0"/>
              <a:t>Now we can swap out our orbit controls for our first person controls</a:t>
            </a:r>
          </a:p>
        </p:txBody>
      </p:sp>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3"/>
          <a:stretch>
            <a:fillRect/>
          </a:stretch>
        </p:blipFill>
        <p:spPr>
          <a:xfrm>
            <a:off x="531683" y="4860884"/>
            <a:ext cx="10945753" cy="590632"/>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5"/>
                <a:stretch>
                  <a:fillRect/>
                </a:stretch>
              </p:blipFill>
              <p:spPr>
                <a:xfrm>
                  <a:off x="2876360" y="2531200"/>
                  <a:ext cx="126720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7"/>
                <a:stretch>
                  <a:fillRect/>
                </a:stretch>
              </p:blipFill>
              <p:spPr>
                <a:xfrm>
                  <a:off x="3134120" y="2449480"/>
                  <a:ext cx="806760" cy="10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30720" y="3862480"/>
                <a:ext cx="983160" cy="992160"/>
              </a:xfrm>
              <a:prstGeom prst="rect">
                <a:avLst/>
              </a:prstGeom>
            </p:spPr>
          </p:pic>
        </mc:Fallback>
      </mc:AlternateContent>
    </p:spTree>
    <p:extLst>
      <p:ext uri="{BB962C8B-B14F-4D97-AF65-F5344CB8AC3E}">
        <p14:creationId xmlns:p14="http://schemas.microsoft.com/office/powerpoint/2010/main" val="423207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46BC-6169-95A5-7AB6-D671F7D22F7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p:txBody>
          <a:bodyPr>
            <a:normAutofit lnSpcReduction="10000"/>
          </a:bodyPr>
          <a:lstStyle/>
          <a:p>
            <a:r>
              <a:rPr lang="en-GB" dirty="0"/>
              <a:t>The aim will be to have two clients able to connect to the server and see each other walk around. A client can leave and join back at any time.</a:t>
            </a:r>
          </a:p>
          <a:p>
            <a:endParaRPr lang="en-GB" dirty="0"/>
          </a:p>
          <a:p>
            <a:r>
              <a:rPr lang="en-GB" dirty="0"/>
              <a:t>A limitation of the system we will build is that it will be made for only 2 clients to connect at once you will have to think or experiment yourselves if you want more than 2 clients 😉</a:t>
            </a:r>
          </a:p>
          <a:p>
            <a:endParaRPr lang="en-GB" dirty="0"/>
          </a:p>
          <a:p>
            <a:r>
              <a:rPr lang="en-GB" dirty="0"/>
              <a:t>Doesn’t handle disconnections then reconnections well </a:t>
            </a:r>
            <a:r>
              <a:rPr lang="en-GB"/>
              <a:t>same again 😉</a:t>
            </a:r>
            <a:endParaRPr lang="en-GB" dirty="0"/>
          </a:p>
          <a:p>
            <a:endParaRPr lang="en-GB" dirty="0"/>
          </a:p>
        </p:txBody>
      </p:sp>
    </p:spTree>
    <p:extLst>
      <p:ext uri="{BB962C8B-B14F-4D97-AF65-F5344CB8AC3E}">
        <p14:creationId xmlns:p14="http://schemas.microsoft.com/office/powerpoint/2010/main" val="373571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p:txBody>
          <a:bodyPr/>
          <a:lstStyle/>
          <a:p>
            <a:r>
              <a:rPr lang="en-GB" dirty="0"/>
              <a:t>Time to make it multiplayer!!</a:t>
            </a:r>
          </a:p>
        </p:txBody>
      </p:sp>
      <p:sp>
        <p:nvSpPr>
          <p:cNvPr id="3" name="Content Placeholder 2">
            <a:extLst>
              <a:ext uri="{FF2B5EF4-FFF2-40B4-BE49-F238E27FC236}">
                <a16:creationId xmlns:a16="http://schemas.microsoft.com/office/drawing/2014/main" id="{084AB6A1-4EC4-BF93-04B1-C51B991535F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3455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p:txBody>
          <a:bodyPr/>
          <a:lstStyle/>
          <a:p>
            <a:r>
              <a:rPr lang="en-GB" dirty="0"/>
              <a:t>Library</a:t>
            </a:r>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p:txBody>
          <a:bodyPr/>
          <a:lstStyle/>
          <a:p>
            <a:r>
              <a:rPr lang="en-GB" dirty="0"/>
              <a:t>We will be using socket io to do our networking. Socket io is a library which makes working with </a:t>
            </a:r>
            <a:r>
              <a:rPr lang="en-GB" dirty="0" err="1"/>
              <a:t>websockets</a:t>
            </a:r>
            <a:r>
              <a:rPr lang="en-GB" dirty="0"/>
              <a:t>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p:txBody>
          <a:bodyPr/>
          <a:lstStyle/>
          <a:p>
            <a:r>
              <a:rPr lang="en-GB" dirty="0"/>
              <a:t>First we will use </a:t>
            </a:r>
            <a:r>
              <a:rPr lang="en-GB" dirty="0" err="1"/>
              <a:t>npm</a:t>
            </a:r>
            <a:r>
              <a:rPr lang="en-GB" dirty="0"/>
              <a:t> to install socket io </a:t>
            </a:r>
          </a:p>
        </p:txBody>
      </p: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2283460"/>
            <a:ext cx="5010150" cy="3733800"/>
          </a:xfrm>
          <a:prstGeom prst="rect">
            <a:avLst/>
          </a:prstGeom>
        </p:spPr>
      </p:pic>
    </p:spTree>
    <p:extLst>
      <p:ext uri="{BB962C8B-B14F-4D97-AF65-F5344CB8AC3E}">
        <p14:creationId xmlns:p14="http://schemas.microsoft.com/office/powerpoint/2010/main" val="3831813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spTree>
    <p:extLst>
      <p:ext uri="{BB962C8B-B14F-4D97-AF65-F5344CB8AC3E}">
        <p14:creationId xmlns:p14="http://schemas.microsoft.com/office/powerpoint/2010/main" val="235079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p:txBody>
          <a:bodyPr/>
          <a:lstStyle/>
          <a:p>
            <a:r>
              <a:rPr lang="en-GB" dirty="0"/>
              <a:t>Now lets edit our server code</a:t>
            </a:r>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p:txBody>
          <a:bodyPr/>
          <a:lstStyle/>
          <a:p>
            <a:r>
              <a:rPr lang="en-GB" dirty="0"/>
              <a:t>Instead of </a:t>
            </a:r>
            <a:r>
              <a:rPr lang="en-GB" dirty="0" err="1"/>
              <a:t>app.listen</a:t>
            </a:r>
            <a:r>
              <a:rPr lang="en-GB" dirty="0"/>
              <a:t> to start our server we can use </a:t>
            </a:r>
            <a:r>
              <a:rPr lang="en-GB" dirty="0" err="1"/>
              <a:t>server.listen</a:t>
            </a:r>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0802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p:txBody>
          <a:bodyPr/>
          <a:lstStyle/>
          <a:p>
            <a:r>
              <a:rPr lang="en-US" dirty="0"/>
              <a:t>Next add socket io to the client</a:t>
            </a:r>
            <a:endParaRPr lang="en-GB"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027906"/>
            <a:ext cx="10134600" cy="3733800"/>
          </a:xfrm>
        </p:spPr>
      </p:pic>
      <p:sp>
        <p:nvSpPr>
          <p:cNvPr id="3" name="TextBox 2">
            <a:extLst>
              <a:ext uri="{FF2B5EF4-FFF2-40B4-BE49-F238E27FC236}">
                <a16:creationId xmlns:a16="http://schemas.microsoft.com/office/drawing/2014/main" id="{F09BEFCE-B681-35EA-B27A-E2469CA6A269}"/>
              </a:ext>
            </a:extLst>
          </p:cNvPr>
          <p:cNvSpPr txBox="1"/>
          <p:nvPr/>
        </p:nvSpPr>
        <p:spPr>
          <a:xfrm>
            <a:off x="1696720" y="3798769"/>
            <a:ext cx="9337040" cy="3416320"/>
          </a:xfrm>
          <a:prstGeom prst="rect">
            <a:avLst/>
          </a:prstGeom>
          <a:noFill/>
        </p:spPr>
        <p:txBody>
          <a:bodyPr wrap="square" rtlCol="0">
            <a:spAutoFit/>
          </a:bodyPr>
          <a:lstStyle/>
          <a:p>
            <a:r>
              <a:rPr lang="en-GB" dirty="0"/>
              <a:t>If your wondering how this socket.io.js file actually gets to your client. </a:t>
            </a:r>
            <a:r>
              <a:rPr lang="en-GB" dirty="0" err="1"/>
              <a:t>Heres</a:t>
            </a:r>
            <a:r>
              <a:rPr lang="en-GB" dirty="0"/>
              <a:t> how</a:t>
            </a:r>
          </a:p>
          <a:p>
            <a:endParaRPr lang="en-GB" dirty="0"/>
          </a:p>
          <a:p>
            <a:r>
              <a:rPr lang="en-GB" dirty="0"/>
              <a:t>The node package socket.io we installed earlier (</a:t>
            </a:r>
            <a:r>
              <a:rPr lang="en-GB" dirty="0" err="1"/>
              <a:t>npm</a:t>
            </a:r>
            <a:r>
              <a:rPr lang="en-GB" dirty="0"/>
              <a:t>) includes both the server side and client side code.</a:t>
            </a:r>
          </a:p>
          <a:p>
            <a:endParaRPr lang="en-GB" dirty="0"/>
          </a:p>
          <a:p>
            <a:r>
              <a:rPr lang="en-GB" dirty="0"/>
              <a:t>When we set up our server with socket io the endpoint /socket.io/socket.io.js was automatically created. </a:t>
            </a:r>
          </a:p>
          <a:p>
            <a:endParaRPr lang="en-GB" dirty="0"/>
          </a:p>
          <a:p>
            <a:r>
              <a:rPr lang="en-GB" dirty="0"/>
              <a:t>Anyone who has made a server so far has set up their own endpoints. Looks something like</a:t>
            </a:r>
          </a:p>
          <a:p>
            <a:r>
              <a:rPr lang="en-GB" dirty="0" err="1"/>
              <a:t>app.get</a:t>
            </a:r>
            <a:r>
              <a:rPr lang="en-GB" dirty="0"/>
              <a:t>(“Address”, (</a:t>
            </a:r>
            <a:r>
              <a:rPr lang="en-GB" dirty="0" err="1"/>
              <a:t>req</a:t>
            </a:r>
            <a:r>
              <a:rPr lang="en-GB" dirty="0"/>
              <a:t>, res) =&gt;{}); see if you can see it in your code</a:t>
            </a:r>
          </a:p>
          <a:p>
            <a:endParaRPr lang="en-GB" dirty="0"/>
          </a:p>
          <a:p>
            <a:endParaRPr lang="en-GB" dirty="0"/>
          </a:p>
        </p:txBody>
      </p:sp>
    </p:spTree>
    <p:extLst>
      <p:ext uri="{BB962C8B-B14F-4D97-AF65-F5344CB8AC3E}">
        <p14:creationId xmlns:p14="http://schemas.microsoft.com/office/powerpoint/2010/main" val="1900140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p:txBody>
          <a:bodyPr/>
          <a:lstStyle/>
          <a:p>
            <a:r>
              <a:rPr lang="en-US" dirty="0"/>
              <a:t>continued</a:t>
            </a:r>
            <a:endParaRPr lang="en-GB" dirty="0"/>
          </a:p>
        </p:txBody>
      </p:sp>
      <p:sp>
        <p:nvSpPr>
          <p:cNvPr id="3" name="TextBox 2">
            <a:extLst>
              <a:ext uri="{FF2B5EF4-FFF2-40B4-BE49-F238E27FC236}">
                <a16:creationId xmlns:a16="http://schemas.microsoft.com/office/drawing/2014/main" id="{D2CF4D2B-B1C7-1413-4A64-786C43C8D118}"/>
              </a:ext>
            </a:extLst>
          </p:cNvPr>
          <p:cNvSpPr txBox="1"/>
          <p:nvPr/>
        </p:nvSpPr>
        <p:spPr>
          <a:xfrm>
            <a:off x="1686560" y="1807409"/>
            <a:ext cx="9337040" cy="646331"/>
          </a:xfrm>
          <a:prstGeom prst="rect">
            <a:avLst/>
          </a:prstGeom>
          <a:noFill/>
        </p:spPr>
        <p:txBody>
          <a:bodyPr wrap="square" rtlCol="0">
            <a:spAutoFit/>
          </a:bodyPr>
          <a:lstStyle/>
          <a:p>
            <a:r>
              <a:rPr lang="en-GB" dirty="0"/>
              <a:t>Then when html sees our &lt;script&gt; tag it makes a http get request to the </a:t>
            </a:r>
            <a:r>
              <a:rPr lang="en-GB" dirty="0" err="1"/>
              <a:t>src</a:t>
            </a:r>
            <a:r>
              <a:rPr lang="en-GB" dirty="0"/>
              <a:t> which in this case is “socket.io/socket.io.js” and the server returns the client side library code</a:t>
            </a:r>
          </a:p>
        </p:txBody>
      </p:sp>
    </p:spTree>
    <p:extLst>
      <p:ext uri="{BB962C8B-B14F-4D97-AF65-F5344CB8AC3E}">
        <p14:creationId xmlns:p14="http://schemas.microsoft.com/office/powerpoint/2010/main" val="285058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p:txBody>
          <a:bodyPr/>
          <a:lstStyle/>
          <a:p>
            <a:r>
              <a:rPr lang="en-US" dirty="0"/>
              <a:t>Okay now we are ready to start using the library!</a:t>
            </a:r>
            <a:endParaRPr lang="en-GB" dirty="0"/>
          </a:p>
        </p:txBody>
      </p:sp>
      <p:sp>
        <p:nvSpPr>
          <p:cNvPr id="3" name="Content Placeholder 2">
            <a:extLst>
              <a:ext uri="{FF2B5EF4-FFF2-40B4-BE49-F238E27FC236}">
                <a16:creationId xmlns:a16="http://schemas.microsoft.com/office/drawing/2014/main" id="{C3BC731F-366E-D1A6-8201-3213CE2FF1E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0288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p:txBody>
          <a:bodyPr/>
          <a:lstStyle/>
          <a:p>
            <a:r>
              <a:rPr lang="en-US" dirty="0"/>
              <a:t>Initialize in our script</a:t>
            </a:r>
            <a:endParaRPr lang="en-GB" dirty="0"/>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134394"/>
            <a:ext cx="5486400" cy="3733800"/>
          </a:xfrm>
        </p:spPr>
      </p:pic>
    </p:spTree>
    <p:extLst>
      <p:ext uri="{BB962C8B-B14F-4D97-AF65-F5344CB8AC3E}">
        <p14:creationId xmlns:p14="http://schemas.microsoft.com/office/powerpoint/2010/main" val="2814080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p:txBody>
          <a:bodyPr/>
          <a:lstStyle/>
          <a:p>
            <a:r>
              <a:rPr lang="en-US" dirty="0"/>
              <a:t>Add this to our server</a:t>
            </a:r>
            <a:endParaRPr lang="en-GB" dirty="0"/>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7020"/>
            <a:ext cx="10515600" cy="3688548"/>
          </a:xfrm>
        </p:spPr>
      </p:pic>
    </p:spTree>
    <p:extLst>
      <p:ext uri="{BB962C8B-B14F-4D97-AF65-F5344CB8AC3E}">
        <p14:creationId xmlns:p14="http://schemas.microsoft.com/office/powerpoint/2010/main" val="1893334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630936" y="640823"/>
            <a:ext cx="3419856" cy="5583148"/>
          </a:xfrm>
        </p:spPr>
        <p:txBody>
          <a:bodyPr anchor="ctr">
            <a:normAutofit/>
          </a:bodyPr>
          <a:lstStyle/>
          <a:p>
            <a:r>
              <a:rPr lang="en-US" sz="5400"/>
              <a:t>Test</a:t>
            </a:r>
            <a:endParaRPr lang="en-GB" sz="5400"/>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648653"/>
            <a:ext cx="6894576" cy="3878198"/>
          </a:xfrm>
          <a:prstGeom prst="rect">
            <a:avLst/>
          </a:prstGeom>
        </p:spPr>
      </p:pic>
      <p:sp>
        <p:nvSpPr>
          <p:cNvPr id="8" name="Content Placeholder 7">
            <a:extLst>
              <a:ext uri="{FF2B5EF4-FFF2-40B4-BE49-F238E27FC236}">
                <a16:creationId xmlns:a16="http://schemas.microsoft.com/office/drawing/2014/main" id="{274B83DB-FAC7-5156-995F-9C3E7AEC7941}"/>
              </a:ext>
            </a:extLst>
          </p:cNvPr>
          <p:cNvSpPr>
            <a:spLocks noGrp="1"/>
          </p:cNvSpPr>
          <p:nvPr>
            <p:ph idx="1"/>
          </p:nvPr>
        </p:nvSpPr>
        <p:spPr>
          <a:xfrm>
            <a:off x="4654296" y="4798577"/>
            <a:ext cx="6894576" cy="1428487"/>
          </a:xfrm>
        </p:spPr>
        <p:txBody>
          <a:bodyPr anchor="t">
            <a:normAutofit/>
          </a:bodyPr>
          <a:lstStyle/>
          <a:p>
            <a:endParaRPr lang="en-US" sz="2200"/>
          </a:p>
        </p:txBody>
      </p:sp>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p:txBody>
          <a:bodyPr/>
          <a:lstStyle/>
          <a:p>
            <a:r>
              <a:rPr lang="en-GB" dirty="0"/>
              <a:t>The server can send messages to the client if it wants</a:t>
            </a:r>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151" y="1825625"/>
            <a:ext cx="6339697" cy="4351338"/>
          </a:xfrm>
        </p:spPr>
      </p:pic>
    </p:spTree>
    <p:extLst>
      <p:ext uri="{BB962C8B-B14F-4D97-AF65-F5344CB8AC3E}">
        <p14:creationId xmlns:p14="http://schemas.microsoft.com/office/powerpoint/2010/main" val="322875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p:txBody>
          <a:bodyPr/>
          <a:lstStyle/>
          <a:p>
            <a:r>
              <a:rPr lang="en-GB" dirty="0"/>
              <a:t>What is a socket</a:t>
            </a:r>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p:txBody>
          <a:bodyPr/>
          <a:lstStyle/>
          <a:p>
            <a:r>
              <a:rPr lang="en-GB" dirty="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p:txBody>
          <a:bodyPr/>
          <a:lstStyle/>
          <a:p>
            <a:r>
              <a:rPr lang="en-GB" dirty="0"/>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675" y="1829594"/>
            <a:ext cx="9010650" cy="4343400"/>
          </a:xfrm>
        </p:spPr>
      </p:pic>
    </p:spTree>
    <p:extLst>
      <p:ext uri="{BB962C8B-B14F-4D97-AF65-F5344CB8AC3E}">
        <p14:creationId xmlns:p14="http://schemas.microsoft.com/office/powerpoint/2010/main" val="1789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p:txBody>
          <a:bodyPr/>
          <a:lstStyle/>
          <a:p>
            <a:r>
              <a:rPr lang="en-GB" dirty="0"/>
              <a:t>So what custom data can we send?</a:t>
            </a:r>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p:txBody>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p:txBody>
          <a:bodyPr/>
          <a:lstStyle/>
          <a:p>
            <a:r>
              <a:rPr lang="en-GB" dirty="0"/>
              <a:t>What is some </a:t>
            </a:r>
            <a:r>
              <a:rPr lang="en-GB" b="1" dirty="0"/>
              <a:t>data </a:t>
            </a:r>
            <a:r>
              <a:rPr lang="en-GB" dirty="0"/>
              <a:t>that might be useful to send to the server or synchronise between clients?</a:t>
            </a:r>
          </a:p>
        </p:txBody>
      </p:sp>
    </p:spTree>
    <p:extLst>
      <p:ext uri="{BB962C8B-B14F-4D97-AF65-F5344CB8AC3E}">
        <p14:creationId xmlns:p14="http://schemas.microsoft.com/office/powerpoint/2010/main" val="1321913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p:txBody>
          <a:bodyPr/>
          <a:lstStyle/>
          <a:p>
            <a:r>
              <a:rPr lang="en-GB" dirty="0"/>
              <a:t>Answer</a:t>
            </a:r>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p:txBody>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D2B6F8C6-15B1-5DAC-F7AF-3DC3B006AA36}"/>
              </a:ext>
            </a:extLst>
          </p:cNvPr>
          <p:cNvSpPr>
            <a:spLocks noGrp="1"/>
          </p:cNvSpPr>
          <p:nvPr>
            <p:ph idx="1"/>
          </p:nvPr>
        </p:nvSpPr>
        <p:spPr/>
        <p:txBody>
          <a:bodyPr/>
          <a:lstStyle/>
          <a:p>
            <a:r>
              <a:rPr lang="en-GB" dirty="0"/>
              <a:t>In this demonstration we will only be sharing positional data for simplicity's sake</a:t>
            </a:r>
          </a:p>
        </p:txBody>
      </p:sp>
    </p:spTree>
    <p:extLst>
      <p:ext uri="{BB962C8B-B14F-4D97-AF65-F5344CB8AC3E}">
        <p14:creationId xmlns:p14="http://schemas.microsoft.com/office/powerpoint/2010/main" val="1976284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p:txBody>
          <a:bodyPr/>
          <a:lstStyle/>
          <a:p>
            <a:r>
              <a:rPr lang="en-GB" dirty="0"/>
              <a:t>What messages will need to be sent?</a:t>
            </a:r>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p:txBody>
          <a:bodyPr>
            <a:normAutofit lnSpcReduction="10000"/>
          </a:bodyPr>
          <a:lstStyle/>
          <a:p>
            <a:pPr marL="0" indent="0">
              <a:buNone/>
            </a:pPr>
            <a:r>
              <a:rPr lang="en-GB" sz="4000" dirty="0"/>
              <a:t>To Server from Client</a:t>
            </a:r>
          </a:p>
          <a:p>
            <a:r>
              <a:rPr lang="en-GB" sz="2000" dirty="0"/>
              <a:t>A message to get the position of another player (to spawn them in the correct place)</a:t>
            </a:r>
          </a:p>
          <a:p>
            <a:r>
              <a:rPr lang="en-GB" sz="2000" dirty="0"/>
              <a:t>A message to notify the server when the client moves around</a:t>
            </a:r>
          </a:p>
          <a:p>
            <a:endParaRPr lang="en-GB" sz="2000" dirty="0"/>
          </a:p>
          <a:p>
            <a:pPr marL="0" indent="0">
              <a:buNone/>
            </a:pPr>
            <a:r>
              <a:rPr lang="en-GB" sz="4000" dirty="0"/>
              <a:t>To Client from Server</a:t>
            </a:r>
          </a:p>
          <a:p>
            <a:r>
              <a:rPr lang="en-GB" sz="2000" dirty="0"/>
              <a:t>A message to welcome the user when they connect </a:t>
            </a:r>
          </a:p>
          <a:p>
            <a:r>
              <a:rPr lang="en-GB" sz="2000" dirty="0"/>
              <a:t>A message to notify the other clients when a new client has connected</a:t>
            </a:r>
          </a:p>
          <a:p>
            <a:r>
              <a:rPr lang="en-GB" sz="2000" dirty="0"/>
              <a:t>A message to notify a newly connected client of the already connected clients</a:t>
            </a:r>
          </a:p>
          <a:p>
            <a:r>
              <a:rPr lang="en-GB" sz="2000" dirty="0"/>
              <a:t>A message to notify other clients when a client has disconnected</a:t>
            </a:r>
          </a:p>
          <a:p>
            <a:r>
              <a:rPr lang="en-GB" sz="2000" dirty="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p:txBody>
          <a:bodyPr/>
          <a:lstStyle/>
          <a:p>
            <a:r>
              <a:rPr lang="en-GB" dirty="0"/>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8824" y="1387856"/>
            <a:ext cx="6754352" cy="5470144"/>
          </a:xfrm>
        </p:spPr>
      </p:pic>
    </p:spTree>
    <p:extLst>
      <p:ext uri="{BB962C8B-B14F-4D97-AF65-F5344CB8AC3E}">
        <p14:creationId xmlns:p14="http://schemas.microsoft.com/office/powerpoint/2010/main" val="1987896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p:txBody>
          <a:bodyPr/>
          <a:lstStyle/>
          <a:p>
            <a:r>
              <a:rPr lang="en-GB" dirty="0"/>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8204" y="1398885"/>
            <a:ext cx="6295592" cy="5459115"/>
          </a:xfrm>
        </p:spPr>
      </p:pic>
    </p:spTree>
    <p:extLst>
      <p:ext uri="{BB962C8B-B14F-4D97-AF65-F5344CB8AC3E}">
        <p14:creationId xmlns:p14="http://schemas.microsoft.com/office/powerpoint/2010/main" val="271215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p:txBody>
          <a:bodyPr/>
          <a:lstStyle/>
          <a:p>
            <a:r>
              <a:rPr lang="en-GB" dirty="0"/>
              <a:t>80 / 20 rule</a:t>
            </a:r>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p:txBody>
          <a:bodyPr/>
          <a:lstStyle/>
          <a:p>
            <a:r>
              <a:rPr lang="en-GB" dirty="0"/>
              <a:t>The 80 / 20 rule states that 80% of outcomes come from 20% of causes. </a:t>
            </a:r>
          </a:p>
          <a:p>
            <a:endParaRPr lang="en-GB" dirty="0"/>
          </a:p>
          <a:p>
            <a:r>
              <a:rPr lang="en-GB" dirty="0"/>
              <a:t>In the case of socket io there is just a few functions (20%) that are used very commonly across the project (80%). So if you can know these few functions you will have enough knowledge to create a multiplayer game.</a:t>
            </a:r>
          </a:p>
          <a:p>
            <a:endParaRPr lang="en-GB" dirty="0"/>
          </a:p>
          <a:p>
            <a:r>
              <a:rPr lang="en-GB" dirty="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29F2-5D32-CDC0-FC84-7ACFD853E569}"/>
              </a:ext>
            </a:extLst>
          </p:cNvPr>
          <p:cNvSpPr>
            <a:spLocks noGrp="1"/>
          </p:cNvSpPr>
          <p:nvPr>
            <p:ph type="title"/>
          </p:nvPr>
        </p:nvSpPr>
        <p:spPr/>
        <p:txBody>
          <a:bodyPr/>
          <a:lstStyle/>
          <a:p>
            <a:r>
              <a:rPr lang="en-GB" dirty="0"/>
              <a:t>Steps to now get multiplayer logic working</a:t>
            </a:r>
          </a:p>
        </p:txBody>
      </p:sp>
      <p:sp>
        <p:nvSpPr>
          <p:cNvPr id="3" name="Content Placeholder 2">
            <a:extLst>
              <a:ext uri="{FF2B5EF4-FFF2-40B4-BE49-F238E27FC236}">
                <a16:creationId xmlns:a16="http://schemas.microsoft.com/office/drawing/2014/main" id="{CF36DF14-461B-1C13-D5B9-CF81B6ECCE02}"/>
              </a:ext>
            </a:extLst>
          </p:cNvPr>
          <p:cNvSpPr>
            <a:spLocks noGrp="1"/>
          </p:cNvSpPr>
          <p:nvPr>
            <p:ph idx="1"/>
          </p:nvPr>
        </p:nvSpPr>
        <p:spPr/>
        <p:txBody>
          <a:bodyPr/>
          <a:lstStyle/>
          <a:p>
            <a:r>
              <a:rPr lang="en-GB" dirty="0"/>
              <a:t>Spawn player/client 1 and 2 in different positions (will have to keep track of number of clients)</a:t>
            </a:r>
          </a:p>
          <a:p>
            <a:r>
              <a:rPr lang="en-GB" dirty="0"/>
              <a:t>Spawn a representation of client 2, client side, on client 1’s screen and vice versa</a:t>
            </a:r>
          </a:p>
          <a:p>
            <a:r>
              <a:rPr lang="en-GB" dirty="0"/>
              <a:t>Network the movement of both clients</a:t>
            </a:r>
          </a:p>
          <a:p>
            <a:r>
              <a:rPr lang="en-GB" dirty="0"/>
              <a:t>Gracefully handle players quitting</a:t>
            </a:r>
          </a:p>
        </p:txBody>
      </p:sp>
    </p:spTree>
    <p:extLst>
      <p:ext uri="{BB962C8B-B14F-4D97-AF65-F5344CB8AC3E}">
        <p14:creationId xmlns:p14="http://schemas.microsoft.com/office/powerpoint/2010/main" val="3623187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EFEC-DA67-F1BC-CDCB-A179C6401073}"/>
              </a:ext>
            </a:extLst>
          </p:cNvPr>
          <p:cNvSpPr>
            <a:spLocks noGrp="1"/>
          </p:cNvSpPr>
          <p:nvPr>
            <p:ph type="title"/>
          </p:nvPr>
        </p:nvSpPr>
        <p:spPr/>
        <p:txBody>
          <a:bodyPr>
            <a:noAutofit/>
          </a:bodyPr>
          <a:lstStyle/>
          <a:p>
            <a:r>
              <a:rPr lang="en-GB" sz="4000" dirty="0"/>
              <a:t>Spawn player/client 1 and 2 in different positions (will have to keep track of number of clients)</a:t>
            </a:r>
            <a:br>
              <a:rPr lang="en-GB" sz="3200" dirty="0"/>
            </a:br>
            <a:endParaRPr lang="en-GB" sz="3200" dirty="0"/>
          </a:p>
        </p:txBody>
      </p:sp>
      <p:sp>
        <p:nvSpPr>
          <p:cNvPr id="3" name="Content Placeholder 2">
            <a:extLst>
              <a:ext uri="{FF2B5EF4-FFF2-40B4-BE49-F238E27FC236}">
                <a16:creationId xmlns:a16="http://schemas.microsoft.com/office/drawing/2014/main" id="{C2ED0E2B-0517-66FF-EDCB-FAA59A3021EC}"/>
              </a:ext>
            </a:extLst>
          </p:cNvPr>
          <p:cNvSpPr>
            <a:spLocks noGrp="1"/>
          </p:cNvSpPr>
          <p:nvPr>
            <p:ph idx="1"/>
          </p:nvPr>
        </p:nvSpPr>
        <p:spPr/>
        <p:txBody>
          <a:bodyPr/>
          <a:lstStyle/>
          <a:p>
            <a:pPr marL="0" indent="0">
              <a:buNone/>
            </a:pPr>
            <a:r>
              <a:rPr lang="en-GB" sz="4000" dirty="0"/>
              <a:t>Pseudocode</a:t>
            </a:r>
            <a:r>
              <a:rPr lang="en-GB" dirty="0"/>
              <a:t> </a:t>
            </a:r>
          </a:p>
          <a:p>
            <a:pPr marL="514350" indent="-514350">
              <a:buFont typeface="+mj-lt"/>
              <a:buAutoNum type="arabicPeriod"/>
            </a:pPr>
            <a:r>
              <a:rPr lang="en-GB" sz="2400" dirty="0"/>
              <a:t>Have the server keep track of the number of clients connected</a:t>
            </a:r>
          </a:p>
          <a:p>
            <a:pPr marL="514350" indent="-514350">
              <a:buFont typeface="+mj-lt"/>
              <a:buAutoNum type="arabicPeriod"/>
            </a:pPr>
            <a:r>
              <a:rPr lang="en-GB" sz="2400" dirty="0"/>
              <a:t>When you send the welcome message also send the number of clients connected</a:t>
            </a:r>
          </a:p>
          <a:p>
            <a:pPr marL="514350" indent="-514350">
              <a:buFont typeface="+mj-lt"/>
              <a:buAutoNum type="arabicPeriod"/>
            </a:pPr>
            <a:r>
              <a:rPr lang="en-GB" sz="2400" dirty="0"/>
              <a:t>When the client receives the welcome message they can do a simple if else statement to check if they are the first client or not and spawn themselves in the appropriate pre set position</a:t>
            </a:r>
          </a:p>
        </p:txBody>
      </p:sp>
    </p:spTree>
    <p:extLst>
      <p:ext uri="{BB962C8B-B14F-4D97-AF65-F5344CB8AC3E}">
        <p14:creationId xmlns:p14="http://schemas.microsoft.com/office/powerpoint/2010/main" val="3707652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6D9-68B9-A208-1527-9662E0C3D6DB}"/>
              </a:ext>
            </a:extLst>
          </p:cNvPr>
          <p:cNvSpPr>
            <a:spLocks noGrp="1"/>
          </p:cNvSpPr>
          <p:nvPr>
            <p:ph type="title"/>
          </p:nvPr>
        </p:nvSpPr>
        <p:spPr/>
        <p:txBody>
          <a:bodyPr/>
          <a:lstStyle/>
          <a:p>
            <a:endParaRPr lang="en-GB"/>
          </a:p>
        </p:txBody>
      </p:sp>
      <p:pic>
        <p:nvPicPr>
          <p:cNvPr id="5" name="Content Placeholder 4" descr="A screen shot of a computer code&#10;&#10;Description automatically generated">
            <a:extLst>
              <a:ext uri="{FF2B5EF4-FFF2-40B4-BE49-F238E27FC236}">
                <a16:creationId xmlns:a16="http://schemas.microsoft.com/office/drawing/2014/main" id="{5748A507-C619-D765-349D-95815E250E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37348"/>
            <a:ext cx="4732730" cy="4351338"/>
          </a:xfrm>
        </p:spPr>
      </p:pic>
      <p:pic>
        <p:nvPicPr>
          <p:cNvPr id="7" name="Picture 6" descr="A screen shot of a computer code&#10;&#10;Description automatically generated">
            <a:extLst>
              <a:ext uri="{FF2B5EF4-FFF2-40B4-BE49-F238E27FC236}">
                <a16:creationId xmlns:a16="http://schemas.microsoft.com/office/drawing/2014/main" id="{3569646E-4524-7071-3A7E-0F295BA5F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914" y="2257500"/>
            <a:ext cx="7104102" cy="3511034"/>
          </a:xfrm>
          <a:prstGeom prst="rect">
            <a:avLst/>
          </a:prstGeom>
        </p:spPr>
      </p:pic>
    </p:spTree>
    <p:extLst>
      <p:ext uri="{BB962C8B-B14F-4D97-AF65-F5344CB8AC3E}">
        <p14:creationId xmlns:p14="http://schemas.microsoft.com/office/powerpoint/2010/main" val="2765617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C2764-9E89-DF09-02C7-61EA2BDF4026}"/>
              </a:ext>
            </a:extLst>
          </p:cNvPr>
          <p:cNvSpPr>
            <a:spLocks noGrp="1"/>
          </p:cNvSpPr>
          <p:nvPr>
            <p:ph type="title"/>
          </p:nvPr>
        </p:nvSpPr>
        <p:spPr/>
        <p:txBody>
          <a:bodyPr>
            <a:normAutofit/>
          </a:bodyPr>
          <a:lstStyle/>
          <a:p>
            <a:r>
              <a:rPr lang="en-GB" sz="4000" dirty="0"/>
              <a:t>Spawn a representation of client 2, client side, on client 1’s screen and vice versa</a:t>
            </a:r>
          </a:p>
        </p:txBody>
      </p:sp>
      <p:sp>
        <p:nvSpPr>
          <p:cNvPr id="3" name="Content Placeholder 2">
            <a:extLst>
              <a:ext uri="{FF2B5EF4-FFF2-40B4-BE49-F238E27FC236}">
                <a16:creationId xmlns:a16="http://schemas.microsoft.com/office/drawing/2014/main" id="{AE3B8AF8-5648-6341-23D6-B1FB282006CA}"/>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0629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EDEF-6C4A-AA7C-02A4-269C62D906AD}"/>
              </a:ext>
            </a:extLst>
          </p:cNvPr>
          <p:cNvSpPr>
            <a:spLocks noGrp="1"/>
          </p:cNvSpPr>
          <p:nvPr>
            <p:ph type="title"/>
          </p:nvPr>
        </p:nvSpPr>
        <p:spPr/>
        <p:txBody>
          <a:bodyPr>
            <a:normAutofit/>
          </a:bodyPr>
          <a:lstStyle/>
          <a:p>
            <a:r>
              <a:rPr lang="en-GB" sz="4000" dirty="0"/>
              <a:t>Network the movement of both clients</a:t>
            </a:r>
            <a:br>
              <a:rPr lang="en-GB" sz="4000" dirty="0"/>
            </a:br>
            <a:endParaRPr lang="en-GB" sz="4000" dirty="0"/>
          </a:p>
        </p:txBody>
      </p:sp>
      <p:sp>
        <p:nvSpPr>
          <p:cNvPr id="3" name="Content Placeholder 2">
            <a:extLst>
              <a:ext uri="{FF2B5EF4-FFF2-40B4-BE49-F238E27FC236}">
                <a16:creationId xmlns:a16="http://schemas.microsoft.com/office/drawing/2014/main" id="{308AA416-D92C-8A05-8FED-05133BCD788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01797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61B3-1B21-3FA7-F470-7E1658BB6AE8}"/>
              </a:ext>
            </a:extLst>
          </p:cNvPr>
          <p:cNvSpPr>
            <a:spLocks noGrp="1"/>
          </p:cNvSpPr>
          <p:nvPr>
            <p:ph type="title"/>
          </p:nvPr>
        </p:nvSpPr>
        <p:spPr/>
        <p:txBody>
          <a:bodyPr>
            <a:normAutofit/>
          </a:bodyPr>
          <a:lstStyle/>
          <a:p>
            <a:r>
              <a:rPr lang="en-GB" sz="4000" dirty="0"/>
              <a:t>Gracefully handle players quitting</a:t>
            </a:r>
            <a:br>
              <a:rPr lang="en-GB" sz="4000" dirty="0"/>
            </a:br>
            <a:endParaRPr lang="en-GB" sz="4000" dirty="0"/>
          </a:p>
        </p:txBody>
      </p:sp>
      <p:sp>
        <p:nvSpPr>
          <p:cNvPr id="3" name="Content Placeholder 2">
            <a:extLst>
              <a:ext uri="{FF2B5EF4-FFF2-40B4-BE49-F238E27FC236}">
                <a16:creationId xmlns:a16="http://schemas.microsoft.com/office/drawing/2014/main" id="{A5CA206D-1F2B-F82E-EDDA-62741D8FB66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61476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0FA1-CF08-585F-FF47-AFD7C163B7D2}"/>
              </a:ext>
            </a:extLst>
          </p:cNvPr>
          <p:cNvSpPr>
            <a:spLocks noGrp="1"/>
          </p:cNvSpPr>
          <p:nvPr>
            <p:ph type="title"/>
          </p:nvPr>
        </p:nvSpPr>
        <p:spPr/>
        <p:txBody>
          <a:bodyPr/>
          <a:lstStyle/>
          <a:p>
            <a:endParaRPr lang="en-GB" dirty="0"/>
          </a:p>
        </p:txBody>
      </p:sp>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999" y="1825625"/>
            <a:ext cx="8968001" cy="4351338"/>
          </a:xfrm>
        </p:spPr>
      </p:pic>
      <p:sp>
        <p:nvSpPr>
          <p:cNvPr id="6" name="TextBox 5">
            <a:extLst>
              <a:ext uri="{FF2B5EF4-FFF2-40B4-BE49-F238E27FC236}">
                <a16:creationId xmlns:a16="http://schemas.microsoft.com/office/drawing/2014/main" id="{0DCEC26F-0A62-619C-A65E-A24AA9F09E2F}"/>
              </a:ext>
            </a:extLst>
          </p:cNvPr>
          <p:cNvSpPr txBox="1"/>
          <p:nvPr/>
        </p:nvSpPr>
        <p:spPr>
          <a:xfrm>
            <a:off x="176980" y="18256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0EC7-1FAD-8E2C-25D2-9551601EF96B}"/>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671" y="1825625"/>
            <a:ext cx="9014658" cy="4351338"/>
          </a:xfrm>
        </p:spPr>
      </p:pic>
      <p:sp>
        <p:nvSpPr>
          <p:cNvPr id="6" name="TextBox 5">
            <a:extLst>
              <a:ext uri="{FF2B5EF4-FFF2-40B4-BE49-F238E27FC236}">
                <a16:creationId xmlns:a16="http://schemas.microsoft.com/office/drawing/2014/main" id="{F95A93AD-E37C-CA42-66BF-3D9FCFEFD39C}"/>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Tree>
    <p:extLst>
      <p:ext uri="{BB962C8B-B14F-4D97-AF65-F5344CB8AC3E}">
        <p14:creationId xmlns:p14="http://schemas.microsoft.com/office/powerpoint/2010/main" val="371786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72F-BBFC-FB2E-784B-F8BE5D7E033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30" y="1825625"/>
            <a:ext cx="6059339" cy="4351338"/>
          </a:xfrm>
        </p:spPr>
      </p:pic>
      <p:sp>
        <p:nvSpPr>
          <p:cNvPr id="6" name="TextBox 5">
            <a:extLst>
              <a:ext uri="{FF2B5EF4-FFF2-40B4-BE49-F238E27FC236}">
                <a16:creationId xmlns:a16="http://schemas.microsoft.com/office/drawing/2014/main" id="{61EE04AD-39B4-92F8-7549-E94EA39762E6}"/>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279</TotalTime>
  <Words>1744</Words>
  <Application>Microsoft Office PowerPoint</Application>
  <PresentationFormat>Widescreen</PresentationFormat>
  <Paragraphs>168</Paragraphs>
  <Slides>55</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Aptos</vt:lpstr>
      <vt:lpstr>Aptos Display</vt:lpstr>
      <vt:lpstr>Arial</vt:lpstr>
      <vt:lpstr>Office Theme</vt:lpstr>
      <vt:lpstr>Multiplayer web games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PowerPoint Presentation</vt:lpstr>
      <vt:lpstr>What messages will need to be sent?</vt:lpstr>
      <vt:lpstr>Skeleton Code for Server networking</vt:lpstr>
      <vt:lpstr>Skeleton code client</vt:lpstr>
      <vt:lpstr>Steps to now get multiplayer logic working</vt:lpstr>
      <vt:lpstr>Spawn player/client 1 and 2 in different positions (will have to keep track of number of clients) </vt:lpstr>
      <vt:lpstr>PowerPoint Presentation</vt:lpstr>
      <vt:lpstr>Spawn a representation of client 2, client side, on client 1’s screen and vice versa</vt:lpstr>
      <vt:lpstr>Network the movement of both clients </vt:lpstr>
      <vt:lpstr>Gracefully handle players quitting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28</cp:revision>
  <dcterms:created xsi:type="dcterms:W3CDTF">2024-12-01T00:12:41Z</dcterms:created>
  <dcterms:modified xsi:type="dcterms:W3CDTF">2024-12-01T21:10:49Z</dcterms:modified>
</cp:coreProperties>
</file>